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2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_rels/presentation.xml.rels" ContentType="application/vnd.openxmlformats-package.relationships+xml"/>
  <Override PartName="/ppt/media/image12.png" ContentType="image/png"/>
  <Override PartName="/ppt/media/image10.png" ContentType="image/png"/>
  <Override PartName="/ppt/media/image6.jpeg" ContentType="image/jpeg"/>
  <Override PartName="/ppt/media/image1.png" ContentType="image/png"/>
  <Override PartName="/ppt/media/image17.png" ContentType="image/png"/>
  <Override PartName="/ppt/media/image15.png" ContentType="image/png"/>
  <Override PartName="/ppt/media/image3.jpeg" ContentType="image/jpeg"/>
  <Override PartName="/ppt/media/image11.png" ContentType="image/png"/>
  <Override PartName="/ppt/media/image2.png" ContentType="image/png"/>
  <Override PartName="/ppt/media/image14.png" ContentType="image/png"/>
  <Override PartName="/ppt/media/image5.png" ContentType="image/png"/>
  <Override PartName="/ppt/media/image8.jpeg" ContentType="image/jpeg"/>
  <Override PartName="/ppt/media/image18.png" ContentType="image/png"/>
  <Override PartName="/ppt/media/image9.png" ContentType="image/png"/>
  <Override PartName="/ppt/media/image13.png" ContentType="image/png"/>
  <Override PartName="/ppt/media/image4.png" ContentType="image/png"/>
  <Override PartName="/ppt/media/image16.png" ContentType="image/png"/>
  <Override PartName="/ppt/media/image7.png" ContentType="image/png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_rels/slide44.xml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67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56.xml.rels" ContentType="application/vnd.openxmlformats-package.relationships+xml"/>
  <Override PartName="/ppt/slides/_rels/slide47.xml.rels" ContentType="application/vnd.openxmlformats-package.relationships+xml"/>
  <Override PartName="/ppt/slides/_rels/slide10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57.xml.rels" ContentType="application/vnd.openxmlformats-package.relationships+xml"/>
  <Override PartName="/ppt/slides/_rels/slide55.xml.rels" ContentType="application/vnd.openxmlformats-package.relationships+xml"/>
  <Override PartName="/ppt/slides/_rels/slide17.xml.rels" ContentType="application/vnd.openxmlformats-package.relationships+xml"/>
  <Override PartName="/ppt/slides/_rels/slide54.xml.rels" ContentType="application/vnd.openxmlformats-package.relationships+xml"/>
  <Override PartName="/ppt/slides/_rels/slide16.xml.rels" ContentType="application/vnd.openxmlformats-package.relationships+xml"/>
  <Override PartName="/ppt/slides/_rels/slide53.xml.rels" ContentType="application/vnd.openxmlformats-package.relationships+xml"/>
  <Override PartName="/ppt/slides/_rels/slide15.xml.rels" ContentType="application/vnd.openxmlformats-package.relationships+xml"/>
  <Override PartName="/ppt/slides/_rels/slide52.xml.rels" ContentType="application/vnd.openxmlformats-package.relationships+xml"/>
  <Override PartName="/ppt/slides/_rels/slide51.xml.rels" ContentType="application/vnd.openxmlformats-package.relationships+xml"/>
  <Override PartName="/ppt/slides/_rels/slide45.xml.rels" ContentType="application/vnd.openxmlformats-package.relationships+xml"/>
  <Override PartName="/ppt/slides/_rels/slide50.xml.rels" ContentType="application/vnd.openxmlformats-package.relationships+xml"/>
  <Override PartName="/ppt/slides/_rels/slide48.xml.rels" ContentType="application/vnd.openxmlformats-package.relationships+xml"/>
  <Override PartName="/ppt/slides/_rels/slide11.xml.rels" ContentType="application/vnd.openxmlformats-package.relationships+xml"/>
  <Override PartName="/ppt/slides/_rels/slide46.xml.rels" ContentType="application/vnd.openxmlformats-package.relationships+xml"/>
  <Override PartName="/ppt/slides/_rels/slide66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65.xml.rels" ContentType="application/vnd.openxmlformats-package.relationships+xml"/>
  <Override PartName="/ppt/slides/_rels/slide28.xml.rels" ContentType="application/vnd.openxmlformats-package.relationships+xml"/>
  <Override PartName="/ppt/slides/_rels/slide62.xml.rels" ContentType="application/vnd.openxmlformats-package.relationships+xml"/>
  <Override PartName="/ppt/slides/_rels/slide64.xml.rels" ContentType="application/vnd.openxmlformats-package.relationships+xml"/>
  <Override PartName="/ppt/slides/_rels/slide27.xml.rels" ContentType="application/vnd.openxmlformats-package.relationships+xml"/>
  <Override PartName="/ppt/slides/_rels/slide61.xml.rels" ContentType="application/vnd.openxmlformats-package.relationships+xml"/>
  <Override PartName="/ppt/slides/_rels/slide19.xml.rels" ContentType="application/vnd.openxmlformats-package.relationships+xml"/>
  <Override PartName="/ppt/slides/_rels/slide63.xml.rels" ContentType="application/vnd.openxmlformats-package.relationships+xml"/>
  <Override PartName="/ppt/slides/_rels/slide14.xml.rels" ContentType="application/vnd.openxmlformats-package.relationships+xml"/>
  <Override PartName="/ppt/slides/_rels/slide60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21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49.xml.rels" ContentType="application/vnd.openxmlformats-package.relationships+xml"/>
  <Override PartName="/ppt/slides/_rels/slide5.xml.rels" ContentType="application/vnd.openxmlformats-package.relationships+xml"/>
  <Override PartName="/ppt/slides/_rels/slide22.xml.rels" ContentType="application/vnd.openxmlformats-package.relationships+xml"/>
  <Override PartName="/ppt/slides/_rels/slide59.xml.rels" ContentType="application/vnd.openxmlformats-package.relationships+xml"/>
  <Override PartName="/ppt/slides/_rels/slide13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5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48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17.xml" ContentType="application/vnd.openxmlformats-officedocument.presentationml.slide+xml"/>
  <Override PartName="/ppt/slides/slide9.xml" ContentType="application/vnd.openxmlformats-officedocument.presentationml.slide+xml"/>
  <Override PartName="/ppt/slides/slide47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8.xml" ContentType="application/vnd.openxmlformats-officedocument.presentationml.slide+xml"/>
  <Override PartName="/ppt/slides/slide4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29.xml" ContentType="application/vnd.openxmlformats-officedocument.presentationml.slide+xml"/>
  <Override PartName="/ppt/slides/slide65.xml" ContentType="application/vnd.openxmlformats-officedocument.presentationml.slide+xml"/>
  <Override PartName="/ppt/slides/slide28.xml" ContentType="application/vnd.openxmlformats-officedocument.presentationml.slide+xml"/>
  <Override PartName="/ppt/slides/slide62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4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5.xml" ContentType="application/vnd.openxmlformats-officedocument.presentationml.slide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5" r:id="rId24"/>
    <p:sldId id="266" r:id="rId25"/>
    <p:sldId id="267" r:id="rId26"/>
    <p:sldId id="268" r:id="rId27"/>
    <p:sldId id="269" r:id="rId28"/>
    <p:sldId id="270" r:id="rId29"/>
    <p:sldId id="271" r:id="rId30"/>
    <p:sldId id="272" r:id="rId31"/>
    <p:sldId id="273" r:id="rId32"/>
    <p:sldId id="274" r:id="rId33"/>
    <p:sldId id="275" r:id="rId34"/>
    <p:sldId id="276" r:id="rId35"/>
    <p:sldId id="277" r:id="rId36"/>
    <p:sldId id="278" r:id="rId37"/>
    <p:sldId id="279" r:id="rId38"/>
    <p:sldId id="280" r:id="rId39"/>
    <p:sldId id="281" r:id="rId40"/>
    <p:sldId id="282" r:id="rId41"/>
    <p:sldId id="283" r:id="rId42"/>
    <p:sldId id="284" r:id="rId43"/>
    <p:sldId id="285" r:id="rId44"/>
    <p:sldId id="286" r:id="rId45"/>
    <p:sldId id="287" r:id="rId46"/>
    <p:sldId id="288" r:id="rId47"/>
    <p:sldId id="289" r:id="rId48"/>
    <p:sldId id="290" r:id="rId49"/>
    <p:sldId id="291" r:id="rId50"/>
    <p:sldId id="292" r:id="rId51"/>
    <p:sldId id="293" r:id="rId52"/>
    <p:sldId id="294" r:id="rId53"/>
    <p:sldId id="295" r:id="rId54"/>
    <p:sldId id="296" r:id="rId55"/>
    <p:sldId id="297" r:id="rId56"/>
    <p:sldId id="298" r:id="rId57"/>
    <p:sldId id="299" r:id="rId58"/>
    <p:sldId id="300" r:id="rId59"/>
    <p:sldId id="301" r:id="rId60"/>
    <p:sldId id="302" r:id="rId61"/>
    <p:sldId id="303" r:id="rId62"/>
    <p:sldId id="304" r:id="rId63"/>
    <p:sldId id="305" r:id="rId64"/>
    <p:sldId id="306" r:id="rId65"/>
    <p:sldId id="307" r:id="rId66"/>
    <p:sldId id="308" r:id="rId67"/>
    <p:sldId id="309" r:id="rId68"/>
    <p:sldId id="310" r:id="rId69"/>
    <p:sldId id="311" r:id="rId70"/>
    <p:sldId id="312" r:id="rId71"/>
    <p:sldId id="313" r:id="rId72"/>
    <p:sldId id="314" r:id="rId73"/>
    <p:sldId id="315" r:id="rId74"/>
    <p:sldId id="316" r:id="rId75"/>
    <p:sldId id="317" r:id="rId76"/>
    <p:sldId id="318" r:id="rId77"/>
    <p:sldId id="319" r:id="rId78"/>
    <p:sldId id="320" r:id="rId79"/>
    <p:sldId id="321" r:id="rId80"/>
    <p:sldId id="322" r:id="rId81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" Target="slides/slide1.xml"/><Relationship Id="rId16" Type="http://schemas.openxmlformats.org/officeDocument/2006/relationships/slide" Target="slides/slide2.xml"/><Relationship Id="rId17" Type="http://schemas.openxmlformats.org/officeDocument/2006/relationships/slide" Target="slides/slide3.xml"/><Relationship Id="rId18" Type="http://schemas.openxmlformats.org/officeDocument/2006/relationships/slide" Target="slides/slide4.xml"/><Relationship Id="rId19" Type="http://schemas.openxmlformats.org/officeDocument/2006/relationships/slide" Target="slides/slide5.xml"/><Relationship Id="rId20" Type="http://schemas.openxmlformats.org/officeDocument/2006/relationships/slide" Target="slides/slide6.xml"/><Relationship Id="rId21" Type="http://schemas.openxmlformats.org/officeDocument/2006/relationships/slide" Target="slides/slide7.xml"/><Relationship Id="rId22" Type="http://schemas.openxmlformats.org/officeDocument/2006/relationships/slide" Target="slides/slide8.xml"/><Relationship Id="rId23" Type="http://schemas.openxmlformats.org/officeDocument/2006/relationships/slide" Target="slides/slide9.xml"/><Relationship Id="rId24" Type="http://schemas.openxmlformats.org/officeDocument/2006/relationships/slide" Target="slides/slide10.xml"/><Relationship Id="rId25" Type="http://schemas.openxmlformats.org/officeDocument/2006/relationships/slide" Target="slides/slide11.xml"/><Relationship Id="rId26" Type="http://schemas.openxmlformats.org/officeDocument/2006/relationships/slide" Target="slides/slide12.xml"/><Relationship Id="rId27" Type="http://schemas.openxmlformats.org/officeDocument/2006/relationships/slide" Target="slides/slide13.xml"/><Relationship Id="rId28" Type="http://schemas.openxmlformats.org/officeDocument/2006/relationships/slide" Target="slides/slide14.xml"/><Relationship Id="rId29" Type="http://schemas.openxmlformats.org/officeDocument/2006/relationships/slide" Target="slides/slide15.xml"/><Relationship Id="rId30" Type="http://schemas.openxmlformats.org/officeDocument/2006/relationships/slide" Target="slides/slide16.xml"/><Relationship Id="rId31" Type="http://schemas.openxmlformats.org/officeDocument/2006/relationships/slide" Target="slides/slide17.xml"/><Relationship Id="rId32" Type="http://schemas.openxmlformats.org/officeDocument/2006/relationships/slide" Target="slides/slide18.xml"/><Relationship Id="rId33" Type="http://schemas.openxmlformats.org/officeDocument/2006/relationships/slide" Target="slides/slide19.xml"/><Relationship Id="rId34" Type="http://schemas.openxmlformats.org/officeDocument/2006/relationships/slide" Target="slides/slide20.xml"/><Relationship Id="rId35" Type="http://schemas.openxmlformats.org/officeDocument/2006/relationships/slide" Target="slides/slide21.xml"/><Relationship Id="rId36" Type="http://schemas.openxmlformats.org/officeDocument/2006/relationships/slide" Target="slides/slide22.xml"/><Relationship Id="rId37" Type="http://schemas.openxmlformats.org/officeDocument/2006/relationships/slide" Target="slides/slide23.xml"/><Relationship Id="rId38" Type="http://schemas.openxmlformats.org/officeDocument/2006/relationships/slide" Target="slides/slide24.xml"/><Relationship Id="rId39" Type="http://schemas.openxmlformats.org/officeDocument/2006/relationships/slide" Target="slides/slide25.xml"/><Relationship Id="rId40" Type="http://schemas.openxmlformats.org/officeDocument/2006/relationships/slide" Target="slides/slide26.xml"/><Relationship Id="rId41" Type="http://schemas.openxmlformats.org/officeDocument/2006/relationships/slide" Target="slides/slide27.xml"/><Relationship Id="rId42" Type="http://schemas.openxmlformats.org/officeDocument/2006/relationships/slide" Target="slides/slide28.xml"/><Relationship Id="rId43" Type="http://schemas.openxmlformats.org/officeDocument/2006/relationships/slide" Target="slides/slide29.xml"/><Relationship Id="rId44" Type="http://schemas.openxmlformats.org/officeDocument/2006/relationships/slide" Target="slides/slide30.xml"/><Relationship Id="rId45" Type="http://schemas.openxmlformats.org/officeDocument/2006/relationships/slide" Target="slides/slide31.xml"/><Relationship Id="rId46" Type="http://schemas.openxmlformats.org/officeDocument/2006/relationships/slide" Target="slides/slide32.xml"/><Relationship Id="rId47" Type="http://schemas.openxmlformats.org/officeDocument/2006/relationships/slide" Target="slides/slide33.xml"/><Relationship Id="rId48" Type="http://schemas.openxmlformats.org/officeDocument/2006/relationships/slide" Target="slides/slide34.xml"/><Relationship Id="rId49" Type="http://schemas.openxmlformats.org/officeDocument/2006/relationships/slide" Target="slides/slide35.xml"/><Relationship Id="rId50" Type="http://schemas.openxmlformats.org/officeDocument/2006/relationships/slide" Target="slides/slide36.xml"/><Relationship Id="rId51" Type="http://schemas.openxmlformats.org/officeDocument/2006/relationships/slide" Target="slides/slide37.xml"/><Relationship Id="rId52" Type="http://schemas.openxmlformats.org/officeDocument/2006/relationships/slide" Target="slides/slide38.xml"/><Relationship Id="rId53" Type="http://schemas.openxmlformats.org/officeDocument/2006/relationships/slide" Target="slides/slide39.xml"/><Relationship Id="rId54" Type="http://schemas.openxmlformats.org/officeDocument/2006/relationships/slide" Target="slides/slide40.xml"/><Relationship Id="rId55" Type="http://schemas.openxmlformats.org/officeDocument/2006/relationships/slide" Target="slides/slide41.xml"/><Relationship Id="rId56" Type="http://schemas.openxmlformats.org/officeDocument/2006/relationships/slide" Target="slides/slide42.xml"/><Relationship Id="rId57" Type="http://schemas.openxmlformats.org/officeDocument/2006/relationships/slide" Target="slides/slide43.xml"/><Relationship Id="rId58" Type="http://schemas.openxmlformats.org/officeDocument/2006/relationships/slide" Target="slides/slide44.xml"/><Relationship Id="rId59" Type="http://schemas.openxmlformats.org/officeDocument/2006/relationships/slide" Target="slides/slide45.xml"/><Relationship Id="rId60" Type="http://schemas.openxmlformats.org/officeDocument/2006/relationships/slide" Target="slides/slide46.xml"/><Relationship Id="rId61" Type="http://schemas.openxmlformats.org/officeDocument/2006/relationships/slide" Target="slides/slide47.xml"/><Relationship Id="rId62" Type="http://schemas.openxmlformats.org/officeDocument/2006/relationships/slide" Target="slides/slide48.xml"/><Relationship Id="rId63" Type="http://schemas.openxmlformats.org/officeDocument/2006/relationships/slide" Target="slides/slide49.xml"/><Relationship Id="rId64" Type="http://schemas.openxmlformats.org/officeDocument/2006/relationships/slide" Target="slides/slide50.xml"/><Relationship Id="rId65" Type="http://schemas.openxmlformats.org/officeDocument/2006/relationships/slide" Target="slides/slide51.xml"/><Relationship Id="rId66" Type="http://schemas.openxmlformats.org/officeDocument/2006/relationships/slide" Target="slides/slide52.xml"/><Relationship Id="rId67" Type="http://schemas.openxmlformats.org/officeDocument/2006/relationships/slide" Target="slides/slide53.xml"/><Relationship Id="rId68" Type="http://schemas.openxmlformats.org/officeDocument/2006/relationships/slide" Target="slides/slide54.xml"/><Relationship Id="rId69" Type="http://schemas.openxmlformats.org/officeDocument/2006/relationships/slide" Target="slides/slide55.xml"/><Relationship Id="rId70" Type="http://schemas.openxmlformats.org/officeDocument/2006/relationships/slide" Target="slides/slide56.xml"/><Relationship Id="rId71" Type="http://schemas.openxmlformats.org/officeDocument/2006/relationships/slide" Target="slides/slide57.xml"/><Relationship Id="rId72" Type="http://schemas.openxmlformats.org/officeDocument/2006/relationships/slide" Target="slides/slide58.xml"/><Relationship Id="rId73" Type="http://schemas.openxmlformats.org/officeDocument/2006/relationships/slide" Target="slides/slide59.xml"/><Relationship Id="rId74" Type="http://schemas.openxmlformats.org/officeDocument/2006/relationships/slide" Target="slides/slide60.xml"/><Relationship Id="rId75" Type="http://schemas.openxmlformats.org/officeDocument/2006/relationships/slide" Target="slides/slide61.xml"/><Relationship Id="rId76" Type="http://schemas.openxmlformats.org/officeDocument/2006/relationships/slide" Target="slides/slide62.xml"/><Relationship Id="rId77" Type="http://schemas.openxmlformats.org/officeDocument/2006/relationships/slide" Target="slides/slide63.xml"/><Relationship Id="rId78" Type="http://schemas.openxmlformats.org/officeDocument/2006/relationships/slide" Target="slides/slide64.xml"/><Relationship Id="rId79" Type="http://schemas.openxmlformats.org/officeDocument/2006/relationships/slide" Target="slides/slide65.xml"/><Relationship Id="rId80" Type="http://schemas.openxmlformats.org/officeDocument/2006/relationships/slide" Target="slides/slide66.xml"/><Relationship Id="rId81" Type="http://schemas.openxmlformats.org/officeDocument/2006/relationships/slide" Target="slides/slide67.xml"/><Relationship Id="rId82" Type="http://schemas.openxmlformats.org/officeDocument/2006/relationships/presProps" Target="presProps.xml"/>
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Students' ideas</c:v>
                </c:pt>
              </c:strCache>
            </c:strRef>
          </c:tx>
          <c:spPr>
            <a:solidFill>
              <a:srgbClr val="4f81bd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4f81bd"/>
              </a:solidFill>
              <a:ln w="0">
                <a:noFill/>
              </a:ln>
            </c:spPr>
          </c:dPt>
          <c:dPt>
            <c:idx val="1"/>
            <c:spPr>
              <a:solidFill>
                <a:srgbClr val="c0504d"/>
              </a:solidFill>
              <a:ln w="0">
                <a:noFill/>
              </a:ln>
            </c:spPr>
          </c:dPt>
          <c:dPt>
            <c:idx val="2"/>
            <c:spPr>
              <a:solidFill>
                <a:srgbClr val="9bbb59"/>
              </a:solidFill>
              <a:ln w="0">
                <a:noFill/>
              </a:ln>
            </c:spPr>
          </c:dPt>
          <c:dLbls>
            <c:dLbl>
              <c:idx val="0"/>
              <c:txPr>
                <a:bodyPr wrap="square"/>
                <a:lstStyle/>
                <a:p>
                  <a:pPr>
                    <a:defRPr b="1" sz="700" spc="-1" strike="noStrike">
                      <a:solidFill>
                        <a:srgbClr val="ffffff"/>
                      </a:solidFill>
                      <a:latin typeface="StoneSerITCStd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eparator>
</c:separator>
            </c:dLbl>
            <c:dLbl>
              <c:idx val="1"/>
              <c:txPr>
                <a:bodyPr wrap="square"/>
                <a:lstStyle/>
                <a:p>
                  <a:pPr>
                    <a:defRPr b="1" sz="700" spc="-1" strike="noStrike">
                      <a:solidFill>
                        <a:srgbClr val="ffffff"/>
                      </a:solidFill>
                      <a:latin typeface="StoneSerITCStd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eparator>
</c:separator>
            </c:dLbl>
            <c:dLbl>
              <c:idx val="2"/>
              <c:txPr>
                <a:bodyPr wrap="square"/>
                <a:lstStyle/>
                <a:p>
                  <a:pPr>
                    <a:defRPr b="1" sz="700" spc="-1" strike="noStrike">
                      <a:solidFill>
                        <a:srgbClr val="ffffff"/>
                      </a:solidFill>
                      <a:latin typeface="StoneSerITCStd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eparator>
</c:separator>
            </c:dLbl>
            <c:txPr>
              <a:bodyPr wrap="square"/>
              <a:lstStyle/>
              <a:p>
                <a:pPr>
                  <a:defRPr b="1" sz="700" spc="-1" strike="noStrike">
                    <a:solidFill>
                      <a:srgbClr val="ffffff"/>
                    </a:solidFill>
                    <a:latin typeface="StoneSerITCStd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eparator>
</c:separator>
            <c:showLeaderLines val="1"/>
          </c:dLbls>
          <c:cat>
            <c:strRef>
              <c:f>categories</c:f>
              <c:strCache>
                <c:ptCount val="3"/>
                <c:pt idx="0">
                  <c:v>Regulation</c:v>
                </c:pt>
                <c:pt idx="1">
                  <c:v>Technology and Monitoring</c:v>
                </c:pt>
                <c:pt idx="2">
                  <c:v>Education and Incentives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5</c:v>
                </c:pt>
                <c:pt idx="1">
                  <c:v>3</c:v>
                </c:pt>
                <c:pt idx="2">
                  <c:v>2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r"/>
      <c:overlay val="0"/>
      <c:spPr>
        <a:solidFill>
          <a:srgbClr val="f2f2f2">
            <a:alpha val="39000"/>
          </a:srgbClr>
        </a:solidFill>
        <a:ln w="0">
          <a:noFill/>
        </a:ln>
      </c:spPr>
      <c:txPr>
        <a:bodyPr/>
        <a:lstStyle/>
        <a:p>
          <a:pPr>
            <a:defRPr b="0" sz="1000" spc="-1" strike="noStrike">
              <a:solidFill>
                <a:srgbClr val="404040"/>
              </a:solidFill>
              <a:latin typeface="StoneSerITCStd"/>
            </a:defRPr>
          </a:pPr>
        </a:p>
      </c:txPr>
    </c:legend>
    <c:plotVisOnly val="1"/>
    <c:dispBlanksAs val="gap"/>
  </c:chart>
  <c:spPr>
    <a:gradFill>
      <a:gsLst>
        <a:gs pos="0">
          <a:srgbClr val="ffffff"/>
        </a:gs>
        <a:gs pos="39000">
          <a:srgbClr val="ffffff"/>
        </a:gs>
        <a:gs pos="100000">
          <a:srgbClr val="bfbfbf"/>
        </a:gs>
      </a:gsLst>
      <a:path path="circle">
        <a:fillToRect l="50000" t="0" r="50000" b="100000"/>
      </a:path>
    </a:gradFill>
    <a:ln w="9360">
      <a:solidFill>
        <a:srgbClr val="bfbfbf"/>
      </a:solidFill>
      <a:round/>
    </a:ln>
  </c:spPr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Students' ideas</c:v>
                </c:pt>
              </c:strCache>
            </c:strRef>
          </c:tx>
          <c:spPr>
            <a:solidFill>
              <a:srgbClr val="4f81bd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4f81bd"/>
              </a:solidFill>
              <a:ln w="0">
                <a:noFill/>
              </a:ln>
            </c:spPr>
          </c:dPt>
          <c:dPt>
            <c:idx val="1"/>
            <c:spPr>
              <a:solidFill>
                <a:srgbClr val="c0504d"/>
              </a:solidFill>
              <a:ln w="0">
                <a:noFill/>
              </a:ln>
            </c:spPr>
          </c:dPt>
          <c:dPt>
            <c:idx val="2"/>
            <c:spPr>
              <a:solidFill>
                <a:srgbClr val="9bbb59"/>
              </a:solidFill>
              <a:ln w="0">
                <a:noFill/>
              </a:ln>
            </c:spPr>
          </c:dPt>
          <c:dLbls>
            <c:dLbl>
              <c:idx val="0"/>
              <c:txPr>
                <a:bodyPr wrap="square"/>
                <a:lstStyle/>
                <a:p>
                  <a:pPr>
                    <a:defRPr b="1" sz="700" spc="-1" strike="noStrike">
                      <a:solidFill>
                        <a:srgbClr val="ffffff"/>
                      </a:solidFill>
                      <a:latin typeface="StoneSerITCStd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eparator>
</c:separator>
            </c:dLbl>
            <c:dLbl>
              <c:idx val="1"/>
              <c:txPr>
                <a:bodyPr wrap="square"/>
                <a:lstStyle/>
                <a:p>
                  <a:pPr>
                    <a:defRPr b="1" sz="700" spc="-1" strike="noStrike">
                      <a:solidFill>
                        <a:srgbClr val="ffffff"/>
                      </a:solidFill>
                      <a:latin typeface="StoneSerITCStd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eparator>
</c:separator>
            </c:dLbl>
            <c:dLbl>
              <c:idx val="2"/>
              <c:txPr>
                <a:bodyPr wrap="square"/>
                <a:lstStyle/>
                <a:p>
                  <a:pPr>
                    <a:defRPr b="1" sz="700" spc="-1" strike="noStrike">
                      <a:solidFill>
                        <a:srgbClr val="ffffff"/>
                      </a:solidFill>
                      <a:latin typeface="StoneSerITCStd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eparator>
</c:separator>
            </c:dLbl>
            <c:txPr>
              <a:bodyPr wrap="square"/>
              <a:lstStyle/>
              <a:p>
                <a:pPr>
                  <a:defRPr b="1" sz="700" spc="-1" strike="noStrike">
                    <a:solidFill>
                      <a:srgbClr val="ffffff"/>
                    </a:solidFill>
                    <a:latin typeface="StoneSerITCStd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eparator>
</c:separator>
            <c:showLeaderLines val="1"/>
          </c:dLbls>
          <c:cat>
            <c:strRef>
              <c:f>categories</c:f>
              <c:strCache>
                <c:ptCount val="3"/>
                <c:pt idx="0">
                  <c:v>Regulation</c:v>
                </c:pt>
                <c:pt idx="1">
                  <c:v>Technology and Monitoring</c:v>
                </c:pt>
                <c:pt idx="2">
                  <c:v>Education and Incentives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5</c:v>
                </c:pt>
                <c:pt idx="1">
                  <c:v>3</c:v>
                </c:pt>
                <c:pt idx="2">
                  <c:v>2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r"/>
      <c:overlay val="0"/>
      <c:spPr>
        <a:solidFill>
          <a:srgbClr val="f2f2f2">
            <a:alpha val="39000"/>
          </a:srgbClr>
        </a:solidFill>
        <a:ln w="0">
          <a:noFill/>
        </a:ln>
      </c:spPr>
      <c:txPr>
        <a:bodyPr/>
        <a:lstStyle/>
        <a:p>
          <a:pPr>
            <a:defRPr b="0" sz="1000" spc="-1" strike="noStrike">
              <a:solidFill>
                <a:srgbClr val="404040"/>
              </a:solidFill>
              <a:latin typeface="StoneSerITCStd"/>
            </a:defRPr>
          </a:pPr>
        </a:p>
      </c:txPr>
    </c:legend>
    <c:plotVisOnly val="1"/>
    <c:dispBlanksAs val="gap"/>
  </c:chart>
  <c:spPr>
    <a:gradFill>
      <a:gsLst>
        <a:gs pos="0">
          <a:srgbClr val="ffffff"/>
        </a:gs>
        <a:gs pos="39000">
          <a:srgbClr val="ffffff"/>
        </a:gs>
        <a:gs pos="100000">
          <a:srgbClr val="bfbfbf"/>
        </a:gs>
      </a:gsLst>
      <a:path path="circle">
        <a:fillToRect l="50000" t="0" r="50000" b="100000"/>
      </a:path>
    </a:gradFill>
    <a:ln w="9360">
      <a:solidFill>
        <a:srgbClr val="bfbfbf"/>
      </a:solidFill>
      <a:round/>
    </a:ln>
  </c:spPr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Students' ideas</c:v>
                </c:pt>
              </c:strCache>
            </c:strRef>
          </c:tx>
          <c:spPr>
            <a:solidFill>
              <a:srgbClr val="4f81bd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4f81bd"/>
              </a:solidFill>
              <a:ln w="0">
                <a:noFill/>
              </a:ln>
            </c:spPr>
          </c:dPt>
          <c:dPt>
            <c:idx val="1"/>
            <c:spPr>
              <a:solidFill>
                <a:srgbClr val="c0504d"/>
              </a:solidFill>
              <a:ln w="0">
                <a:noFill/>
              </a:ln>
            </c:spPr>
          </c:dPt>
          <c:dPt>
            <c:idx val="2"/>
            <c:spPr>
              <a:solidFill>
                <a:srgbClr val="9bbb59"/>
              </a:solidFill>
              <a:ln w="0">
                <a:noFill/>
              </a:ln>
            </c:spPr>
          </c:dPt>
          <c:dLbls>
            <c:dLbl>
              <c:idx val="0"/>
              <c:txPr>
                <a:bodyPr wrap="square"/>
                <a:lstStyle/>
                <a:p>
                  <a:pPr>
                    <a:defRPr b="1" sz="700" spc="-1" strike="noStrike">
                      <a:solidFill>
                        <a:srgbClr val="ffffff"/>
                      </a:solidFill>
                      <a:latin typeface="StoneSerITCStd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eparator>
</c:separator>
            </c:dLbl>
            <c:dLbl>
              <c:idx val="1"/>
              <c:txPr>
                <a:bodyPr wrap="square"/>
                <a:lstStyle/>
                <a:p>
                  <a:pPr>
                    <a:defRPr b="1" sz="700" spc="-1" strike="noStrike">
                      <a:solidFill>
                        <a:srgbClr val="ffffff"/>
                      </a:solidFill>
                      <a:latin typeface="StoneSerITCStd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eparator>
</c:separator>
            </c:dLbl>
            <c:dLbl>
              <c:idx val="2"/>
              <c:txPr>
                <a:bodyPr wrap="square"/>
                <a:lstStyle/>
                <a:p>
                  <a:pPr>
                    <a:defRPr b="1" sz="700" spc="-1" strike="noStrike">
                      <a:solidFill>
                        <a:srgbClr val="ffffff"/>
                      </a:solidFill>
                      <a:latin typeface="StoneSerITCStd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eparator>
</c:separator>
            </c:dLbl>
            <c:txPr>
              <a:bodyPr wrap="square"/>
              <a:lstStyle/>
              <a:p>
                <a:pPr>
                  <a:defRPr b="1" sz="700" spc="-1" strike="noStrike">
                    <a:solidFill>
                      <a:srgbClr val="ffffff"/>
                    </a:solidFill>
                    <a:latin typeface="StoneSerITCStd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eparator>
</c:separator>
            <c:showLeaderLines val="1"/>
          </c:dLbls>
          <c:cat>
            <c:strRef>
              <c:f>categories</c:f>
              <c:strCache>
                <c:ptCount val="3"/>
                <c:pt idx="0">
                  <c:v>Regulation</c:v>
                </c:pt>
                <c:pt idx="1">
                  <c:v>Technology and Monitoring</c:v>
                </c:pt>
                <c:pt idx="2">
                  <c:v>Education and Incentives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5</c:v>
                </c:pt>
                <c:pt idx="1">
                  <c:v>3</c:v>
                </c:pt>
                <c:pt idx="2">
                  <c:v>2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r"/>
      <c:overlay val="0"/>
      <c:spPr>
        <a:solidFill>
          <a:srgbClr val="f2f2f2">
            <a:alpha val="39000"/>
          </a:srgbClr>
        </a:solidFill>
        <a:ln w="0">
          <a:noFill/>
        </a:ln>
      </c:spPr>
      <c:txPr>
        <a:bodyPr/>
        <a:lstStyle/>
        <a:p>
          <a:pPr>
            <a:defRPr b="0" sz="1000" spc="-1" strike="noStrike">
              <a:solidFill>
                <a:srgbClr val="404040"/>
              </a:solidFill>
              <a:latin typeface="StoneSerITCStd"/>
            </a:defRPr>
          </a:pPr>
        </a:p>
      </c:txPr>
    </c:legend>
    <c:plotVisOnly val="1"/>
    <c:dispBlanksAs val="gap"/>
  </c:chart>
  <c:spPr>
    <a:gradFill>
      <a:gsLst>
        <a:gs pos="0">
          <a:srgbClr val="ffffff"/>
        </a:gs>
        <a:gs pos="39000">
          <a:srgbClr val="ffffff"/>
        </a:gs>
        <a:gs pos="100000">
          <a:srgbClr val="bfbfbf"/>
        </a:gs>
      </a:gsLst>
      <a:path path="circle">
        <a:fillToRect l="50000" t="0" r="50000" b="100000"/>
      </a:path>
    </a:gradFill>
    <a:ln w="9360">
      <a:solidFill>
        <a:srgbClr val="bfbfbf"/>
      </a:solidFill>
      <a:round/>
    </a:ln>
  </c:spPr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barChart>
        <c:barDir val="col"/>
        <c:grouping val="percentStack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Overshoot</c:v>
                </c:pt>
              </c:strCache>
            </c:strRef>
          </c:tx>
          <c:spPr>
            <a:solidFill>
              <a:srgbClr val="008c4f"/>
            </a:solidFill>
            <a:ln w="0">
              <a:noFill/>
            </a:ln>
          </c:spPr>
          <c:invertIfNegative val="0"/>
          <c:dLbls>
            <c:txPr>
              <a:bodyPr wrap="squar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DejaVu Sans"/>
                    <a:ea typeface="DejaVu Sans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categories</c:f>
              <c:strCache>
                <c:ptCount val="53"/>
                <c:pt idx="0">
                  <c:v>1970</c:v>
                </c:pt>
                <c:pt idx="1">
                  <c:v>1971</c:v>
                </c:pt>
                <c:pt idx="2">
                  <c:v>1972</c:v>
                </c:pt>
                <c:pt idx="3">
                  <c:v>1973</c:v>
                </c:pt>
                <c:pt idx="4">
                  <c:v>1974</c:v>
                </c:pt>
                <c:pt idx="5">
                  <c:v>1975</c:v>
                </c:pt>
                <c:pt idx="6">
                  <c:v>1976</c:v>
                </c:pt>
                <c:pt idx="7">
                  <c:v>1977</c:v>
                </c:pt>
                <c:pt idx="8">
                  <c:v>1978</c:v>
                </c:pt>
                <c:pt idx="9">
                  <c:v>1979</c:v>
                </c:pt>
                <c:pt idx="10">
                  <c:v>1980</c:v>
                </c:pt>
                <c:pt idx="11">
                  <c:v>1981</c:v>
                </c:pt>
                <c:pt idx="12">
                  <c:v>1982</c:v>
                </c:pt>
                <c:pt idx="13">
                  <c:v>1983</c:v>
                </c:pt>
                <c:pt idx="14">
                  <c:v>1984</c:v>
                </c:pt>
                <c:pt idx="15">
                  <c:v>1985</c:v>
                </c:pt>
                <c:pt idx="16">
                  <c:v>1986</c:v>
                </c:pt>
                <c:pt idx="17">
                  <c:v>1987</c:v>
                </c:pt>
                <c:pt idx="18">
                  <c:v>1988</c:v>
                </c:pt>
                <c:pt idx="19">
                  <c:v>1989</c:v>
                </c:pt>
                <c:pt idx="20">
                  <c:v>1990</c:v>
                </c:pt>
                <c:pt idx="21">
                  <c:v>1991</c:v>
                </c:pt>
                <c:pt idx="22">
                  <c:v>1992</c:v>
                </c:pt>
                <c:pt idx="23">
                  <c:v>1993</c:v>
                </c:pt>
                <c:pt idx="24">
                  <c:v>1994</c:v>
                </c:pt>
                <c:pt idx="25">
                  <c:v>1995</c:v>
                </c:pt>
                <c:pt idx="26">
                  <c:v>1996</c:v>
                </c:pt>
                <c:pt idx="27">
                  <c:v>1997</c:v>
                </c:pt>
                <c:pt idx="28">
                  <c:v>1998</c:v>
                </c:pt>
                <c:pt idx="29">
                  <c:v>1999</c:v>
                </c:pt>
                <c:pt idx="30">
                  <c:v>2000</c:v>
                </c:pt>
                <c:pt idx="31">
                  <c:v>2001</c:v>
                </c:pt>
                <c:pt idx="32">
                  <c:v>2002</c:v>
                </c:pt>
                <c:pt idx="33">
                  <c:v>2003</c:v>
                </c:pt>
                <c:pt idx="34">
                  <c:v>2004</c:v>
                </c:pt>
                <c:pt idx="35">
                  <c:v>2005</c:v>
                </c:pt>
                <c:pt idx="36">
                  <c:v>2006</c:v>
                </c:pt>
                <c:pt idx="37">
                  <c:v>2007</c:v>
                </c:pt>
                <c:pt idx="38">
                  <c:v>2008</c:v>
                </c:pt>
                <c:pt idx="39">
                  <c:v>2009</c:v>
                </c:pt>
                <c:pt idx="40">
                  <c:v>2010</c:v>
                </c:pt>
                <c:pt idx="41">
                  <c:v>2011</c:v>
                </c:pt>
                <c:pt idx="42">
                  <c:v>2012</c:v>
                </c:pt>
                <c:pt idx="43">
                  <c:v>2013</c:v>
                </c:pt>
                <c:pt idx="44">
                  <c:v>2014</c:v>
                </c:pt>
                <c:pt idx="45">
                  <c:v>2015</c:v>
                </c:pt>
                <c:pt idx="46">
                  <c:v>2016</c:v>
                </c:pt>
                <c:pt idx="47">
                  <c:v>2017</c:v>
                </c:pt>
                <c:pt idx="48">
                  <c:v>2018</c:v>
                </c:pt>
                <c:pt idx="49">
                  <c:v>2019</c:v>
                </c:pt>
                <c:pt idx="50">
                  <c:v>2020</c:v>
                </c:pt>
                <c:pt idx="51">
                  <c:v>2021</c:v>
                </c:pt>
                <c:pt idx="52">
                  <c:v>2022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3"/>
                <c:pt idx="0">
                  <c:v>11.9</c:v>
                </c:pt>
                <c:pt idx="1">
                  <c:v>11.6</c:v>
                </c:pt>
                <c:pt idx="2">
                  <c:v>11.4</c:v>
                </c:pt>
                <c:pt idx="3">
                  <c:v>10.8</c:v>
                </c:pt>
                <c:pt idx="4">
                  <c:v>10.9</c:v>
                </c:pt>
                <c:pt idx="5">
                  <c:v>11</c:v>
                </c:pt>
                <c:pt idx="6">
                  <c:v>10.5</c:v>
                </c:pt>
                <c:pt idx="7">
                  <c:v>10.3</c:v>
                </c:pt>
                <c:pt idx="8">
                  <c:v>10.2</c:v>
                </c:pt>
                <c:pt idx="9">
                  <c:v>9.9</c:v>
                </c:pt>
                <c:pt idx="10">
                  <c:v>10.1</c:v>
                </c:pt>
                <c:pt idx="11">
                  <c:v>10.25</c:v>
                </c:pt>
                <c:pt idx="12">
                  <c:v>10.5</c:v>
                </c:pt>
                <c:pt idx="13">
                  <c:v>10.4</c:v>
                </c:pt>
                <c:pt idx="14">
                  <c:v>10.2</c:v>
                </c:pt>
                <c:pt idx="15">
                  <c:v>10.1</c:v>
                </c:pt>
                <c:pt idx="16">
                  <c:v>9.9</c:v>
                </c:pt>
                <c:pt idx="17">
                  <c:v>9.7</c:v>
                </c:pt>
                <c:pt idx="18">
                  <c:v>9.45</c:v>
                </c:pt>
                <c:pt idx="19">
                  <c:v>9.3</c:v>
                </c:pt>
                <c:pt idx="20">
                  <c:v>9.25</c:v>
                </c:pt>
                <c:pt idx="21">
                  <c:v>9.2</c:v>
                </c:pt>
                <c:pt idx="22">
                  <c:v>9.32</c:v>
                </c:pt>
                <c:pt idx="23">
                  <c:v>9.3</c:v>
                </c:pt>
                <c:pt idx="24">
                  <c:v>9.25</c:v>
                </c:pt>
                <c:pt idx="25">
                  <c:v>9.05</c:v>
                </c:pt>
                <c:pt idx="26">
                  <c:v>9</c:v>
                </c:pt>
                <c:pt idx="27">
                  <c:v>8.9</c:v>
                </c:pt>
                <c:pt idx="28">
                  <c:v>8.9</c:v>
                </c:pt>
                <c:pt idx="29">
                  <c:v>8.9</c:v>
                </c:pt>
                <c:pt idx="30">
                  <c:v>8.7</c:v>
                </c:pt>
                <c:pt idx="31">
                  <c:v>8.6</c:v>
                </c:pt>
                <c:pt idx="32">
                  <c:v>8.5</c:v>
                </c:pt>
                <c:pt idx="33">
                  <c:v>8.2</c:v>
                </c:pt>
                <c:pt idx="34">
                  <c:v>7.95</c:v>
                </c:pt>
                <c:pt idx="35">
                  <c:v>7.7</c:v>
                </c:pt>
                <c:pt idx="36">
                  <c:v>7.5</c:v>
                </c:pt>
                <c:pt idx="37">
                  <c:v>7.2</c:v>
                </c:pt>
                <c:pt idx="38">
                  <c:v>7.25</c:v>
                </c:pt>
                <c:pt idx="39">
                  <c:v>7.4</c:v>
                </c:pt>
                <c:pt idx="40">
                  <c:v>7.1</c:v>
                </c:pt>
                <c:pt idx="41">
                  <c:v>7</c:v>
                </c:pt>
                <c:pt idx="42">
                  <c:v>7</c:v>
                </c:pt>
                <c:pt idx="43">
                  <c:v>6.95</c:v>
                </c:pt>
                <c:pt idx="44">
                  <c:v>6.95</c:v>
                </c:pt>
                <c:pt idx="45">
                  <c:v>7</c:v>
                </c:pt>
                <c:pt idx="46">
                  <c:v>7.05</c:v>
                </c:pt>
                <c:pt idx="47">
                  <c:v>6.9</c:v>
                </c:pt>
                <c:pt idx="48">
                  <c:v>6.7</c:v>
                </c:pt>
                <c:pt idx="49">
                  <c:v>6.71</c:v>
                </c:pt>
                <c:pt idx="50">
                  <c:v>7.7</c:v>
                </c:pt>
                <c:pt idx="51">
                  <c:v>6.9</c:v>
                </c:pt>
                <c:pt idx="52">
                  <c:v>6.8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Months Left</c:v>
                </c:pt>
              </c:strCache>
            </c:strRef>
          </c:tx>
          <c:spPr>
            <a:solidFill>
              <a:srgbClr val="ff420e"/>
            </a:solidFill>
            <a:ln w="0">
              <a:noFill/>
            </a:ln>
          </c:spPr>
          <c:invertIfNegative val="0"/>
          <c:dLbls>
            <c:txPr>
              <a:bodyPr wrap="squar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DejaVu Sans"/>
                    <a:ea typeface="DejaVu Sans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categories</c:f>
              <c:strCache>
                <c:ptCount val="53"/>
                <c:pt idx="0">
                  <c:v>1970</c:v>
                </c:pt>
                <c:pt idx="1">
                  <c:v>1971</c:v>
                </c:pt>
                <c:pt idx="2">
                  <c:v>1972</c:v>
                </c:pt>
                <c:pt idx="3">
                  <c:v>1973</c:v>
                </c:pt>
                <c:pt idx="4">
                  <c:v>1974</c:v>
                </c:pt>
                <c:pt idx="5">
                  <c:v>1975</c:v>
                </c:pt>
                <c:pt idx="6">
                  <c:v>1976</c:v>
                </c:pt>
                <c:pt idx="7">
                  <c:v>1977</c:v>
                </c:pt>
                <c:pt idx="8">
                  <c:v>1978</c:v>
                </c:pt>
                <c:pt idx="9">
                  <c:v>1979</c:v>
                </c:pt>
                <c:pt idx="10">
                  <c:v>1980</c:v>
                </c:pt>
                <c:pt idx="11">
                  <c:v>1981</c:v>
                </c:pt>
                <c:pt idx="12">
                  <c:v>1982</c:v>
                </c:pt>
                <c:pt idx="13">
                  <c:v>1983</c:v>
                </c:pt>
                <c:pt idx="14">
                  <c:v>1984</c:v>
                </c:pt>
                <c:pt idx="15">
                  <c:v>1985</c:v>
                </c:pt>
                <c:pt idx="16">
                  <c:v>1986</c:v>
                </c:pt>
                <c:pt idx="17">
                  <c:v>1987</c:v>
                </c:pt>
                <c:pt idx="18">
                  <c:v>1988</c:v>
                </c:pt>
                <c:pt idx="19">
                  <c:v>1989</c:v>
                </c:pt>
                <c:pt idx="20">
                  <c:v>1990</c:v>
                </c:pt>
                <c:pt idx="21">
                  <c:v>1991</c:v>
                </c:pt>
                <c:pt idx="22">
                  <c:v>1992</c:v>
                </c:pt>
                <c:pt idx="23">
                  <c:v>1993</c:v>
                </c:pt>
                <c:pt idx="24">
                  <c:v>1994</c:v>
                </c:pt>
                <c:pt idx="25">
                  <c:v>1995</c:v>
                </c:pt>
                <c:pt idx="26">
                  <c:v>1996</c:v>
                </c:pt>
                <c:pt idx="27">
                  <c:v>1997</c:v>
                </c:pt>
                <c:pt idx="28">
                  <c:v>1998</c:v>
                </c:pt>
                <c:pt idx="29">
                  <c:v>1999</c:v>
                </c:pt>
                <c:pt idx="30">
                  <c:v>2000</c:v>
                </c:pt>
                <c:pt idx="31">
                  <c:v>2001</c:v>
                </c:pt>
                <c:pt idx="32">
                  <c:v>2002</c:v>
                </c:pt>
                <c:pt idx="33">
                  <c:v>2003</c:v>
                </c:pt>
                <c:pt idx="34">
                  <c:v>2004</c:v>
                </c:pt>
                <c:pt idx="35">
                  <c:v>2005</c:v>
                </c:pt>
                <c:pt idx="36">
                  <c:v>2006</c:v>
                </c:pt>
                <c:pt idx="37">
                  <c:v>2007</c:v>
                </c:pt>
                <c:pt idx="38">
                  <c:v>2008</c:v>
                </c:pt>
                <c:pt idx="39">
                  <c:v>2009</c:v>
                </c:pt>
                <c:pt idx="40">
                  <c:v>2010</c:v>
                </c:pt>
                <c:pt idx="41">
                  <c:v>2011</c:v>
                </c:pt>
                <c:pt idx="42">
                  <c:v>2012</c:v>
                </c:pt>
                <c:pt idx="43">
                  <c:v>2013</c:v>
                </c:pt>
                <c:pt idx="44">
                  <c:v>2014</c:v>
                </c:pt>
                <c:pt idx="45">
                  <c:v>2015</c:v>
                </c:pt>
                <c:pt idx="46">
                  <c:v>2016</c:v>
                </c:pt>
                <c:pt idx="47">
                  <c:v>2017</c:v>
                </c:pt>
                <c:pt idx="48">
                  <c:v>2018</c:v>
                </c:pt>
                <c:pt idx="49">
                  <c:v>2019</c:v>
                </c:pt>
                <c:pt idx="50">
                  <c:v>2020</c:v>
                </c:pt>
                <c:pt idx="51">
                  <c:v>2021</c:v>
                </c:pt>
                <c:pt idx="52">
                  <c:v>2022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53"/>
                <c:pt idx="0">
                  <c:v>0.1</c:v>
                </c:pt>
                <c:pt idx="1">
                  <c:v>0.4</c:v>
                </c:pt>
                <c:pt idx="2">
                  <c:v>0.6</c:v>
                </c:pt>
                <c:pt idx="3">
                  <c:v>1.2</c:v>
                </c:pt>
                <c:pt idx="4">
                  <c:v>1.1</c:v>
                </c:pt>
                <c:pt idx="5">
                  <c:v>1</c:v>
                </c:pt>
                <c:pt idx="6">
                  <c:v>1.5</c:v>
                </c:pt>
                <c:pt idx="7">
                  <c:v>1.7</c:v>
                </c:pt>
                <c:pt idx="8">
                  <c:v>1.8</c:v>
                </c:pt>
                <c:pt idx="9">
                  <c:v>2.1</c:v>
                </c:pt>
                <c:pt idx="10">
                  <c:v>1.9</c:v>
                </c:pt>
                <c:pt idx="11">
                  <c:v>1.75</c:v>
                </c:pt>
                <c:pt idx="12">
                  <c:v>1.5</c:v>
                </c:pt>
                <c:pt idx="13">
                  <c:v>1.6</c:v>
                </c:pt>
                <c:pt idx="14">
                  <c:v>1.8</c:v>
                </c:pt>
                <c:pt idx="15">
                  <c:v>1.9</c:v>
                </c:pt>
                <c:pt idx="16">
                  <c:v>2.1</c:v>
                </c:pt>
                <c:pt idx="17">
                  <c:v>2.3</c:v>
                </c:pt>
                <c:pt idx="18">
                  <c:v>2.55</c:v>
                </c:pt>
                <c:pt idx="19">
                  <c:v>2.7</c:v>
                </c:pt>
                <c:pt idx="20">
                  <c:v>2.75</c:v>
                </c:pt>
                <c:pt idx="21">
                  <c:v>2.8</c:v>
                </c:pt>
                <c:pt idx="22">
                  <c:v>2.68</c:v>
                </c:pt>
                <c:pt idx="23">
                  <c:v>2.7</c:v>
                </c:pt>
                <c:pt idx="24">
                  <c:v>2.75</c:v>
                </c:pt>
                <c:pt idx="25">
                  <c:v>2.95</c:v>
                </c:pt>
                <c:pt idx="26">
                  <c:v>3</c:v>
                </c:pt>
                <c:pt idx="27">
                  <c:v>3.1</c:v>
                </c:pt>
                <c:pt idx="28">
                  <c:v>3.1</c:v>
                </c:pt>
                <c:pt idx="29">
                  <c:v>3.1</c:v>
                </c:pt>
                <c:pt idx="30">
                  <c:v>3.3</c:v>
                </c:pt>
                <c:pt idx="31">
                  <c:v>3.4</c:v>
                </c:pt>
                <c:pt idx="32">
                  <c:v>3.5</c:v>
                </c:pt>
                <c:pt idx="33">
                  <c:v>3.8</c:v>
                </c:pt>
                <c:pt idx="34">
                  <c:v>4.05</c:v>
                </c:pt>
                <c:pt idx="35">
                  <c:v>4.3</c:v>
                </c:pt>
                <c:pt idx="36">
                  <c:v>4.5</c:v>
                </c:pt>
                <c:pt idx="37">
                  <c:v>4.8</c:v>
                </c:pt>
                <c:pt idx="38">
                  <c:v>4.75</c:v>
                </c:pt>
                <c:pt idx="39">
                  <c:v>4.6</c:v>
                </c:pt>
                <c:pt idx="40">
                  <c:v>4.9</c:v>
                </c:pt>
                <c:pt idx="41">
                  <c:v>5</c:v>
                </c:pt>
                <c:pt idx="42">
                  <c:v>5</c:v>
                </c:pt>
                <c:pt idx="43">
                  <c:v>5.05</c:v>
                </c:pt>
                <c:pt idx="44">
                  <c:v>5.05</c:v>
                </c:pt>
                <c:pt idx="45">
                  <c:v>5</c:v>
                </c:pt>
                <c:pt idx="46">
                  <c:v>4.95</c:v>
                </c:pt>
                <c:pt idx="47">
                  <c:v>5.1</c:v>
                </c:pt>
                <c:pt idx="48">
                  <c:v>5.3</c:v>
                </c:pt>
                <c:pt idx="49">
                  <c:v>5.29</c:v>
                </c:pt>
                <c:pt idx="50">
                  <c:v>4.3</c:v>
                </c:pt>
                <c:pt idx="51">
                  <c:v>5.1</c:v>
                </c:pt>
                <c:pt idx="52">
                  <c:v>5.2</c:v>
                </c:pt>
              </c:numCache>
            </c:numRef>
          </c:val>
        </c:ser>
        <c:gapWidth val="100"/>
        <c:overlap val="100"/>
        <c:axId val="61913258"/>
        <c:axId val="1829596"/>
      </c:barChart>
      <c:catAx>
        <c:axId val="61913258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lang="en-US" sz="900" spc="-1" strike="noStrike">
                    <a:solidFill>
                      <a:srgbClr val="000000"/>
                    </a:solidFill>
                    <a:latin typeface="DejaVu Sans"/>
                    <a:ea typeface="DejaVu Sans"/>
                  </a:defRPr>
                </a:pPr>
                <a:r>
                  <a:rPr b="0" lang="en-US" sz="900" spc="-1" strike="noStrike">
                    <a:solidFill>
                      <a:srgbClr val="000000"/>
                    </a:solidFill>
                    <a:latin typeface="DejaVu Sans"/>
                    <a:ea typeface="DejaVu Sans"/>
                  </a:rPr>
                  <a:t>(Planet's Biocapacity / Humanity's Ecological Footprint) x 365 = Earth Overshoot Day</a:t>
                </a:r>
              </a:p>
            </c:rich>
          </c:tx>
          <c:overlay val="0"/>
          <c:spPr>
            <a:noFill/>
            <a:ln w="0">
              <a:noFill/>
            </a:ln>
          </c:spPr>
        </c:title>
        <c:numFmt formatCode="General" sourceLinked="0"/>
        <c:majorTickMark val="out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b="0" sz="1000" spc="-1" strike="noStrike">
                <a:solidFill>
                  <a:srgbClr val="000000"/>
                </a:solidFill>
                <a:latin typeface="DejaVu Sans"/>
                <a:ea typeface="DejaVu Sans"/>
              </a:defRPr>
            </a:pPr>
          </a:p>
        </c:txPr>
        <c:crossAx val="1829596"/>
        <c:crosses val="autoZero"/>
        <c:auto val="1"/>
        <c:lblAlgn val="ctr"/>
        <c:lblOffset val="100"/>
        <c:noMultiLvlLbl val="0"/>
      </c:catAx>
      <c:valAx>
        <c:axId val="1829596"/>
        <c:scaling>
          <c:orientation val="minMax"/>
          <c:max val="1"/>
          <c:min val="0"/>
        </c:scaling>
        <c:delete val="1"/>
        <c:axPos val="l"/>
        <c:numFmt formatCode="[$-809]0%" sourceLinked="1"/>
        <c:majorTickMark val="out"/>
        <c:minorTickMark val="none"/>
        <c:tickLblPos val="nextTo"/>
        <c:spPr>
          <a:ln w="6480">
            <a:solidFill>
              <a:srgbClr val="878787"/>
            </a:solidFill>
            <a:round/>
          </a:ln>
        </c:spPr>
        <c:txPr>
          <a:bodyPr/>
          <a:lstStyle/>
          <a:p>
            <a:pPr>
              <a:defRPr b="0" sz="1000" spc="-1" strike="noStrike">
                <a:solidFill>
                  <a:srgbClr val="000000"/>
                </a:solidFill>
                <a:latin typeface="Arial"/>
                <a:ea typeface="DejaVu Sans"/>
              </a:defRPr>
            </a:pPr>
          </a:p>
        </c:txPr>
        <c:crossAx val="61913258"/>
        <c:crossBetween val="between"/>
      </c:valAx>
      <c:spPr>
        <a:noFill/>
        <a:ln w="0">
          <a:solidFill>
            <a:srgbClr val="b3b3b3"/>
          </a:solidFill>
        </a:ln>
      </c:spPr>
    </c:plotArea>
    <c:plotVisOnly val="1"/>
    <c:dispBlanksAs val="gap"/>
  </c:chart>
  <c:spPr>
    <a:noFill/>
    <a:ln w="9360">
      <a:noFill/>
    </a:ln>
  </c:spPr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1A963BB-92CE-463B-8F91-BB57448EEB0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F99F551-02DF-4E5A-8EA0-3726D506F45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1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127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8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9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1AC64E9-B2DA-4210-9F11-A93ECDE159F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14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141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2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3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678022C-13C8-4585-BA59-F0E81CE23C7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15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151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2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3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4653E932-5D08-4716-BF58-39C58875AB3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15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159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0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1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347035AE-0C48-4BCD-B32A-4DAF1F33EE2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21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2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3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3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CE10E69-5417-4858-ACA7-B64DF7C3A55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3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37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8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9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9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5782C94-38B4-4D86-9773-188207E93C9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5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53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4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5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3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615ECFD-7485-4E93-96D0-28B5C429640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6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67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8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9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AA439CC-1E61-46DD-9304-4406A6C49C7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8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85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6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7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3A6C1D5-E1B3-41AC-9F22-5A53424CD0D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9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93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4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5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B8C64A9-41F1-4765-ACBD-545C6801255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10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103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4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5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11438640" y="6453360"/>
            <a:ext cx="743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6230759-3B96-4FCA-AB19-834C53DA68B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6960" cy="546840"/>
          </a:xfrm>
          <a:prstGeom prst="rect">
            <a:avLst/>
          </a:prstGeom>
          <a:ln w="0">
            <a:noFill/>
          </a:ln>
        </p:spPr>
      </p:pic>
      <p:pic>
        <p:nvPicPr>
          <p:cNvPr id="1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2800" cy="498960"/>
          </a:xfrm>
          <a:prstGeom prst="rect">
            <a:avLst/>
          </a:prstGeom>
          <a:ln w="0">
            <a:noFill/>
          </a:ln>
        </p:spPr>
      </p:pic>
      <p:sp>
        <p:nvSpPr>
          <p:cNvPr id="115" name="CustomShape 4"/>
          <p:cNvSpPr/>
          <p:nvPr/>
        </p:nvSpPr>
        <p:spPr>
          <a:xfrm>
            <a:off x="912240" y="1268280"/>
            <a:ext cx="9192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6" name="CustomShape 5"/>
          <p:cNvSpPr/>
          <p:nvPr/>
        </p:nvSpPr>
        <p:spPr>
          <a:xfrm>
            <a:off x="11444760" y="0"/>
            <a:ext cx="726120" cy="6834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7" name="CustomShape 6"/>
          <p:cNvSpPr/>
          <p:nvPr/>
        </p:nvSpPr>
        <p:spPr>
          <a:xfrm>
            <a:off x="0" y="6642720"/>
            <a:ext cx="12169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https://www.overshootday.org/newsroom/past-earth-overshoot-days/" TargetMode="External"/><Relationship Id="rId2" Type="http://schemas.openxmlformats.org/officeDocument/2006/relationships/chart" Target="../charts/chart4.xml"/><Relationship Id="rId3" Type="http://schemas.openxmlformats.org/officeDocument/2006/relationships/image" Target="../media/image4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7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7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7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7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slideLayout" Target="../slideLayouts/slideLayout7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7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hyperlink" Target="https://insightmaker.com/insight/1954/The-World3-Model-Classic-World-Simulation" TargetMode="External"/><Relationship Id="rId2" Type="http://schemas.openxmlformats.org/officeDocument/2006/relationships/hyperlink" Target="http://bit-player.org/extras/limits/ltg.html" TargetMode="External"/><Relationship Id="rId3" Type="http://schemas.openxmlformats.org/officeDocument/2006/relationships/slideLayout" Target="../slideLayouts/slideLayout7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7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7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7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hyperlink" Target="https://www.slideserve.com/yauvani/continuous-system-modeling" TargetMode="External"/><Relationship Id="rId2" Type="http://schemas.openxmlformats.org/officeDocument/2006/relationships/slideLayout" Target="../slideLayouts/slideLayout7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hyperlink" Target="https://www.slideserve.com/yauvani/continuous-system-modeling" TargetMode="External"/><Relationship Id="rId2" Type="http://schemas.openxmlformats.org/officeDocument/2006/relationships/slideLayout" Target="../slideLayouts/slideLayout7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hyperlink" Target="https://www.slideserve.com/yauvani/continuous-system-modeling" TargetMode="External"/><Relationship Id="rId2" Type="http://schemas.openxmlformats.org/officeDocument/2006/relationships/slideLayout" Target="../slideLayouts/slideLayout7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hyperlink" Target="http://bit-player.org/wp-content/extras/ltg-talk-Harvard/deck.js/limits-to-growth-Harvard-2012-03-30/ltg-talk.html#title-slide" TargetMode="External"/><Relationship Id="rId2" Type="http://schemas.openxmlformats.org/officeDocument/2006/relationships/slideLayout" Target="../slideLayouts/slideLayout7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hyperlink" Target="https://www.americanscientist.org/article/computation-and-the-human-predicament" TargetMode="External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mailto:MOOC@Home" TargetMode="External"/><Relationship Id="rId2" Type="http://schemas.openxmlformats.org/officeDocument/2006/relationships/hyperlink" Target="mailto:MOOC@Home" TargetMode="External"/><Relationship Id="rId3" Type="http://schemas.openxmlformats.org/officeDocument/2006/relationships/hyperlink" Target="mailto:MOOC@Home" TargetMode="External"/><Relationship Id="rId4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hyperlink" Target="http://bit-player.org/wp-content/extras/ltg-talk-Harvard/deck.js/limits-to-growth-Harvard-2012-03-30/ltg-talk.html#Forrester-dilemma" TargetMode="External"/><Relationship Id="rId3" Type="http://schemas.openxmlformats.org/officeDocument/2006/relationships/slideLayout" Target="../slideLayouts/slideLayout7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7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7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7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7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7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7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7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hyperlink" Target="https://www.slideserve.com/yauvani/continuous-system-modeling" TargetMode="External"/><Relationship Id="rId2" Type="http://schemas.openxmlformats.org/officeDocument/2006/relationships/slideLayout" Target="../slideLayouts/slideLayout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hyperlink" Target="http://bit-player.org/wp-content/extras/ltg-talk-Harvard/deck.js/limits-to-growth-Harvard-2012-03-30/ltg-talk.html#title-slide" TargetMode="External"/><Relationship Id="rId2" Type="http://schemas.openxmlformats.org/officeDocument/2006/relationships/slideLayout" Target="../slideLayouts/slideLayout7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hyperlink" Target="https://www.stockholmresilience.org/research/planetary-boundaries.html" TargetMode="External"/><Relationship Id="rId2" Type="http://schemas.openxmlformats.org/officeDocument/2006/relationships/hyperlink" Target="https://www.pik-potsdam.de/en/news/latest-news/earth-exceed-safe-limits-first-planetary-health-check-issues-red-alert" TargetMode="External"/><Relationship Id="rId3" Type="http://schemas.openxmlformats.org/officeDocument/2006/relationships/hyperlink" Target="https://video.seas.harvard.edu/media/12_03_30+Brian+Hayes/1_yv0vgydr/15996101" TargetMode="External"/><Relationship Id="rId4" Type="http://schemas.openxmlformats.org/officeDocument/2006/relationships/slideLayout" Target="../slideLayouts/slideLayout7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chart" Target="../charts/chart2.xml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chart" Target="../charts/chart3.xml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527400" y="1412640"/>
            <a:ext cx="10346040" cy="113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The Limits to Growth: Sustainability and the Circular Economy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527400" y="2852640"/>
            <a:ext cx="10346040" cy="235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5: Limits to Growth and Planetary Boundaries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Nelly Nicaise Nyeck Mbialeu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67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CustomShape 69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E02 – Resource Scarcity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93" name="Inhaltsplatzhalter 3"/>
          <p:cNvGrpSpPr/>
          <p:nvPr/>
        </p:nvGrpSpPr>
        <p:grpSpPr>
          <a:xfrm>
            <a:off x="2096280" y="2160000"/>
            <a:ext cx="6903720" cy="2880000"/>
            <a:chOff x="2096280" y="2160000"/>
            <a:chExt cx="6903720" cy="2880000"/>
          </a:xfrm>
        </p:grpSpPr>
        <p:sp>
          <p:nvSpPr>
            <p:cNvPr id="194" name=""/>
            <p:cNvSpPr/>
            <p:nvPr/>
          </p:nvSpPr>
          <p:spPr>
            <a:xfrm>
              <a:off x="2096280" y="2160000"/>
              <a:ext cx="6903360" cy="2880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GB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5" name=""/>
            <p:cNvSpPr/>
            <p:nvPr/>
          </p:nvSpPr>
          <p:spPr>
            <a:xfrm rot="5400000">
              <a:off x="6513840" y="298800"/>
              <a:ext cx="554400" cy="441792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9bbb59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-1509480" rIns="-1485360" tIns="1856880" bIns="1881000" anchor="ctr" rot="-5400000">
              <a:noAutofit/>
            </a:bodyPr>
            <a:p>
              <a:pPr lvl="1" marL="57240" indent="-57240" defTabSz="399960">
                <a:lnSpc>
                  <a:spcPct val="90000"/>
                </a:lnSpc>
                <a:spcAft>
                  <a:spcPts val="136"/>
                </a:spcAft>
                <a:buClr>
                  <a:srgbClr val="000000"/>
                </a:buClr>
                <a:buFont typeface="Symbol" charset="2"/>
                <a:buChar char=""/>
              </a:pPr>
              <a:r>
                <a:rPr b="0" lang="en-GB" sz="900" spc="-1" strike="noStrike">
                  <a:solidFill>
                    <a:srgbClr val="000000"/>
                  </a:solidFill>
                  <a:latin typeface="StoneSerITCStd"/>
                </a:rPr>
                <a:t> </a:t>
              </a:r>
              <a:r>
                <a:rPr b="0" lang="en-GB" sz="900" spc="-1" strike="noStrike">
                  <a:solidFill>
                    <a:srgbClr val="000000"/>
                  </a:solidFill>
                  <a:latin typeface="StoneSerITCStd"/>
                </a:rPr>
                <a:t>Ineffectiveness of UN sanctions brings in the need for a global organization that oversees sustainable fishing and establishing tax incentives.</a:t>
              </a:r>
              <a:endParaRPr b="0" lang="en-GB" sz="9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6" name=""/>
            <p:cNvSpPr/>
            <p:nvPr/>
          </p:nvSpPr>
          <p:spPr>
            <a:xfrm>
              <a:off x="2096280" y="2161440"/>
              <a:ext cx="2485080" cy="693360"/>
            </a:xfrm>
            <a:prstGeom prst="roundRect">
              <a:avLst>
                <a:gd name="adj" fmla="val 16667"/>
              </a:avLst>
            </a:prstGeom>
            <a:solidFill>
              <a:schemeClr val="accent3">
                <a:shade val="80000"/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53280" rIns="53280" tIns="26640" bIns="26640" anchor="ctr">
              <a:noAutofit/>
            </a:bodyPr>
            <a:p>
              <a:pPr algn="ctr" defTabSz="622440">
                <a:lnSpc>
                  <a:spcPct val="90000"/>
                </a:lnSpc>
                <a:spcAft>
                  <a:spcPts val="490"/>
                </a:spcAft>
                <a:tabLst>
                  <a:tab algn="l" pos="0"/>
                </a:tabLst>
              </a:pPr>
              <a:r>
                <a:rPr b="0" lang="en-GB" sz="1400" spc="-1" strike="noStrike">
                  <a:solidFill>
                    <a:schemeClr val="lt1"/>
                  </a:solidFill>
                  <a:latin typeface="StoneSerITCStd"/>
                </a:rPr>
                <a:t>Global regulatory bodies</a:t>
              </a:r>
              <a:endParaRPr b="0" lang="en-GB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97" name=""/>
            <p:cNvSpPr/>
            <p:nvPr/>
          </p:nvSpPr>
          <p:spPr>
            <a:xfrm rot="5400000">
              <a:off x="6513840" y="1027080"/>
              <a:ext cx="554040" cy="441792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9bbb59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-1509480" rIns="-1485360" tIns="1856880" bIns="1881000" anchor="ctr" rot="-5400000">
              <a:noAutofit/>
            </a:bodyPr>
            <a:p>
              <a:pPr lvl="1" marL="57240" indent="-57240" defTabSz="399960">
                <a:lnSpc>
                  <a:spcPct val="90000"/>
                </a:lnSpc>
                <a:spcAft>
                  <a:spcPts val="136"/>
                </a:spcAft>
                <a:buClr>
                  <a:srgbClr val="000000"/>
                </a:buClr>
                <a:buFont typeface="Symbol" charset="2"/>
                <a:buChar char=""/>
              </a:pPr>
              <a:r>
                <a:rPr b="0" lang="en-GB" sz="900" spc="-1" strike="noStrike">
                  <a:solidFill>
                    <a:srgbClr val="000000"/>
                  </a:solidFill>
                  <a:latin typeface="StoneSerITCStd"/>
                </a:rPr>
                <a:t> </a:t>
              </a:r>
              <a:r>
                <a:rPr b="0" lang="en-GB" sz="900" spc="-1" strike="noStrike">
                  <a:solidFill>
                    <a:srgbClr val="000000"/>
                  </a:solidFill>
                  <a:latin typeface="StoneSerITCStd"/>
                </a:rPr>
                <a:t>Countries work together to establish fishing cooperatives and implement sustainable fishing methods in shared waters.</a:t>
              </a:r>
              <a:endParaRPr b="0" lang="en-GB" sz="9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8" name=""/>
            <p:cNvSpPr/>
            <p:nvPr/>
          </p:nvSpPr>
          <p:spPr>
            <a:xfrm>
              <a:off x="2096280" y="2889720"/>
              <a:ext cx="2485080" cy="693000"/>
            </a:xfrm>
            <a:prstGeom prst="roundRect">
              <a:avLst>
                <a:gd name="adj" fmla="val 16667"/>
              </a:avLst>
            </a:prstGeom>
            <a:solidFill>
              <a:schemeClr val="accent3">
                <a:shade val="80000"/>
                <a:hueOff val="72969"/>
                <a:satOff val="-477"/>
                <a:lumOff val="8185"/>
                <a:alphaOff val="0"/>
              </a:schemeClr>
            </a:solidFill>
            <a:ln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53280" rIns="53280" tIns="26640" bIns="26640" anchor="ctr">
              <a:noAutofit/>
            </a:bodyPr>
            <a:p>
              <a:pPr algn="ctr" defTabSz="622440">
                <a:lnSpc>
                  <a:spcPct val="90000"/>
                </a:lnSpc>
                <a:spcAft>
                  <a:spcPts val="490"/>
                </a:spcAft>
                <a:tabLst>
                  <a:tab algn="l" pos="0"/>
                </a:tabLst>
              </a:pPr>
              <a:r>
                <a:rPr b="0" lang="en-GB" sz="1400" spc="-1" strike="noStrike">
                  <a:solidFill>
                    <a:schemeClr val="lt1"/>
                  </a:solidFill>
                  <a:latin typeface="StoneSerITCStd"/>
                </a:rPr>
                <a:t>Cooperative agreements among countries</a:t>
              </a:r>
              <a:endParaRPr b="0" lang="en-GB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9" name=""/>
            <p:cNvSpPr/>
            <p:nvPr/>
          </p:nvSpPr>
          <p:spPr>
            <a:xfrm rot="5400000">
              <a:off x="6513840" y="1755000"/>
              <a:ext cx="554040" cy="441792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9bbb59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-1509480" rIns="-1485360" tIns="1856880" bIns="1881000" anchor="ctr" rot="-5400000">
              <a:noAutofit/>
            </a:bodyPr>
            <a:p>
              <a:pPr lvl="1" marL="57240" indent="-57240" defTabSz="399960">
                <a:lnSpc>
                  <a:spcPct val="90000"/>
                </a:lnSpc>
                <a:spcAft>
                  <a:spcPts val="136"/>
                </a:spcAft>
                <a:buClr>
                  <a:srgbClr val="000000"/>
                </a:buClr>
                <a:buFont typeface="Symbol" charset="2"/>
                <a:buChar char=""/>
              </a:pPr>
              <a:r>
                <a:rPr b="0" lang="en-GB" sz="900" spc="-1" strike="noStrike">
                  <a:solidFill>
                    <a:srgbClr val="000000"/>
                  </a:solidFill>
                  <a:latin typeface="StoneSerITCStd"/>
                </a:rPr>
                <a:t> </a:t>
              </a:r>
              <a:r>
                <a:rPr b="0" lang="en-GB" sz="900" spc="-1" strike="noStrike">
                  <a:solidFill>
                    <a:srgbClr val="000000"/>
                  </a:solidFill>
                  <a:latin typeface="StoneSerITCStd"/>
                </a:rPr>
                <a:t>Establish fishing activities restriction based on scientific data and the natural replenishment rate  of species.</a:t>
              </a:r>
              <a:endParaRPr b="0" lang="en-GB" sz="9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0" name=""/>
            <p:cNvSpPr/>
            <p:nvPr/>
          </p:nvSpPr>
          <p:spPr>
            <a:xfrm>
              <a:off x="2096280" y="3617640"/>
              <a:ext cx="2485080" cy="693000"/>
            </a:xfrm>
            <a:prstGeom prst="roundRect">
              <a:avLst>
                <a:gd name="adj" fmla="val 16667"/>
              </a:avLst>
            </a:prstGeom>
            <a:solidFill>
              <a:schemeClr val="accent3">
                <a:shade val="80000"/>
                <a:hueOff val="145938"/>
                <a:satOff val="-954"/>
                <a:lumOff val="16369"/>
                <a:alphaOff val="0"/>
              </a:schemeClr>
            </a:solidFill>
            <a:ln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53280" rIns="53280" tIns="26640" bIns="26640" anchor="ctr">
              <a:noAutofit/>
            </a:bodyPr>
            <a:p>
              <a:pPr algn="ctr" defTabSz="622440">
                <a:lnSpc>
                  <a:spcPct val="90000"/>
                </a:lnSpc>
                <a:spcAft>
                  <a:spcPts val="490"/>
                </a:spcAft>
                <a:tabLst>
                  <a:tab algn="l" pos="0"/>
                </a:tabLst>
              </a:pPr>
              <a:r>
                <a:rPr b="0" lang="en-GB" sz="1400" spc="-1" strike="noStrike">
                  <a:solidFill>
                    <a:schemeClr val="lt1"/>
                  </a:solidFill>
                  <a:latin typeface="StoneSerITCStd"/>
                </a:rPr>
                <a:t>Science-Based Recovery Rates</a:t>
              </a:r>
              <a:endParaRPr b="0" lang="en-GB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1" name=""/>
            <p:cNvSpPr/>
            <p:nvPr/>
          </p:nvSpPr>
          <p:spPr>
            <a:xfrm rot="5400000">
              <a:off x="6513840" y="2482920"/>
              <a:ext cx="554400" cy="441792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9bbb59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-1509480" rIns="-1485360" tIns="1856880" bIns="1881000" anchor="ctr" rot="-5400000">
              <a:noAutofit/>
            </a:bodyPr>
            <a:p>
              <a:pPr lvl="1" marL="57240" indent="-57240" defTabSz="399960">
                <a:lnSpc>
                  <a:spcPct val="90000"/>
                </a:lnSpc>
                <a:spcAft>
                  <a:spcPts val="136"/>
                </a:spcAft>
                <a:buClr>
                  <a:srgbClr val="000000"/>
                </a:buClr>
                <a:buFont typeface="Symbol" charset="2"/>
                <a:buChar char=""/>
              </a:pPr>
              <a:r>
                <a:rPr b="0" lang="en-GB" sz="900" spc="-1" strike="noStrike">
                  <a:solidFill>
                    <a:srgbClr val="000000"/>
                  </a:solidFill>
                  <a:latin typeface="StoneSerITCStd"/>
                </a:rPr>
                <a:t> </a:t>
              </a:r>
              <a:r>
                <a:rPr b="0" lang="en-GB" sz="900" spc="-1" strike="noStrike">
                  <a:solidFill>
                    <a:srgbClr val="000000"/>
                  </a:solidFill>
                  <a:latin typeface="StoneSerITCStd"/>
                </a:rPr>
                <a:t>Establish cultural shift in fishing communities or just prohibit fishing at a certain point.</a:t>
              </a:r>
              <a:endParaRPr b="0" lang="en-GB" sz="9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2" name=""/>
            <p:cNvSpPr/>
            <p:nvPr/>
          </p:nvSpPr>
          <p:spPr>
            <a:xfrm>
              <a:off x="2096280" y="4345560"/>
              <a:ext cx="2485080" cy="693360"/>
            </a:xfrm>
            <a:prstGeom prst="roundRect">
              <a:avLst>
                <a:gd name="adj" fmla="val 16667"/>
              </a:avLst>
            </a:prstGeom>
            <a:solidFill>
              <a:schemeClr val="accent3">
                <a:shade val="80000"/>
                <a:hueOff val="218907"/>
                <a:satOff val="-1431"/>
                <a:lumOff val="24554"/>
                <a:alphaOff val="0"/>
              </a:schemeClr>
            </a:solidFill>
            <a:ln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53280" rIns="53280" tIns="26640" bIns="26640" anchor="ctr">
              <a:noAutofit/>
            </a:bodyPr>
            <a:p>
              <a:pPr algn="ctr" defTabSz="622440">
                <a:lnSpc>
                  <a:spcPct val="90000"/>
                </a:lnSpc>
                <a:spcAft>
                  <a:spcPts val="490"/>
                </a:spcAft>
                <a:tabLst>
                  <a:tab algn="l" pos="0"/>
                </a:tabLst>
              </a:pPr>
              <a:r>
                <a:rPr b="0" lang="en-GB" sz="1400" spc="-1" strike="noStrike">
                  <a:solidFill>
                    <a:schemeClr val="lt1"/>
                  </a:solidFill>
                  <a:latin typeface="StoneSerITCStd"/>
                </a:rPr>
                <a:t>Overcoming greed</a:t>
              </a:r>
              <a:endParaRPr b="0" lang="en-GB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68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CustomShape 70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Wingdings" charset="2"/>
              <a:buChar char=""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challenges were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observed: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Enforcing laws or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sanctions in international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waters can be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problematic due to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economic and political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interests (UN failed).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Financial motivations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behind overfishing as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people will make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less profits since they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usually fish the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most/fastest.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Absence of international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collaboration as not all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countries agree to the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same sustainable fishing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practices.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ainties about 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humanity's future and the 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risk of severe or 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irreversible environmental 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changes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CustomShape 71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E02 – Resource Scarcity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72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CustomShape 73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Wingdings" charset="2"/>
              <a:buChar char=""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Open discussion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 could cooperation and collaboration be encouraged across borders?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is really understood by the global ocean law and how feasible is that?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 possible can economic growth be balanced with sustainability practices?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else could be a solution to the challenge of shared resource management?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CustomShape 74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E02 – Resource Scarcity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54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CustomShape 76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E03 – Environmental Pollution (Follow-Up E01)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11" name="Inhaltsplatzhalter 1"/>
          <p:cNvGrpSpPr/>
          <p:nvPr/>
        </p:nvGrpSpPr>
        <p:grpSpPr>
          <a:xfrm>
            <a:off x="1800000" y="1800000"/>
            <a:ext cx="7200000" cy="3780000"/>
            <a:chOff x="1800000" y="1800000"/>
            <a:chExt cx="7200000" cy="3780000"/>
          </a:xfrm>
        </p:grpSpPr>
        <p:sp>
          <p:nvSpPr>
            <p:cNvPr id="212" name=""/>
            <p:cNvSpPr/>
            <p:nvPr/>
          </p:nvSpPr>
          <p:spPr>
            <a:xfrm>
              <a:off x="1800000" y="1800000"/>
              <a:ext cx="7200000" cy="3780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GB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13" name=""/>
            <p:cNvSpPr/>
            <p:nvPr/>
          </p:nvSpPr>
          <p:spPr>
            <a:xfrm>
              <a:off x="1800000" y="2126880"/>
              <a:ext cx="7200000" cy="860760"/>
            </a:xfrm>
            <a:prstGeom prst="rect">
              <a:avLst/>
            </a:prstGeom>
            <a:solidFill>
              <a:schemeClr val="accent3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9bbb59">
                  <a:hueOff val="0"/>
                  <a:satOff val="0"/>
                  <a:lumOff val="0"/>
                  <a:alphaOff val="0"/>
                </a:srgbClr>
              </a:solidFill>
              <a:round/>
            </a:ln>
          </p:spPr>
          <p:style>
            <a:lnRef idx="1"/>
            <a:fillRef idx="0"/>
            <a:effectRef idx="0"/>
            <a:fontRef idx="minor"/>
          </p:style>
          <p:txBody>
            <a:bodyPr numCol="1" spcCol="1440" lIns="402840" rIns="402840" tIns="124920" bIns="64080" anchor="t">
              <a:noAutofit/>
            </a:bodyPr>
            <a:p>
              <a:pPr marL="216000" indent="-216000" defTabSz="399960">
                <a:lnSpc>
                  <a:spcPct val="90000"/>
                </a:lnSpc>
                <a:spcAft>
                  <a:spcPts val="136"/>
                </a:spcAft>
                <a:buClr>
                  <a:srgbClr val="008c4f"/>
                </a:buClr>
                <a:buSzPct val="45000"/>
                <a:buFont typeface="Wingdings" charset="2"/>
                <a:buChar char=""/>
              </a:pPr>
              <a:r>
                <a:rPr b="0" lang="en-GB" sz="1200" spc="-1" strike="noStrike">
                  <a:solidFill>
                    <a:schemeClr val="dk1"/>
                  </a:solidFill>
                  <a:latin typeface="DejaVu Sans"/>
                </a:rPr>
                <a:t>Used plastic bags even though had a reusable cloth bad</a:t>
              </a:r>
              <a:endParaRPr b="0" lang="en-GB" sz="1200" spc="-1" strike="noStrike">
                <a:solidFill>
                  <a:srgbClr val="000000"/>
                </a:solidFill>
                <a:latin typeface="DejaVu Sans"/>
              </a:endParaRPr>
            </a:p>
            <a:p>
              <a:pPr marL="216000" indent="-216000" defTabSz="399960">
                <a:lnSpc>
                  <a:spcPct val="90000"/>
                </a:lnSpc>
                <a:spcAft>
                  <a:spcPts val="136"/>
                </a:spcAft>
                <a:buClr>
                  <a:srgbClr val="008c4f"/>
                </a:buClr>
                <a:buSzPct val="45000"/>
                <a:buFont typeface="Wingdings" charset="2"/>
                <a:buChar char=""/>
              </a:pPr>
              <a:r>
                <a:rPr b="0" lang="en-GB" sz="1200" spc="-1" strike="noStrike">
                  <a:solidFill>
                    <a:schemeClr val="dk1"/>
                  </a:solidFill>
                  <a:latin typeface="DejaVu Sans"/>
                </a:rPr>
                <a:t>Could have avoided buying chocolate bars that is wrapped in plastic</a:t>
              </a:r>
              <a:endParaRPr b="0" lang="en-GB" sz="1200" spc="-1" strike="noStrike">
                <a:solidFill>
                  <a:srgbClr val="000000"/>
                </a:solidFill>
                <a:latin typeface="DejaVu Sans"/>
              </a:endParaRPr>
            </a:p>
            <a:p>
              <a:pPr marL="216000" indent="-216000" defTabSz="399960">
                <a:lnSpc>
                  <a:spcPct val="90000"/>
                </a:lnSpc>
                <a:spcAft>
                  <a:spcPts val="136"/>
                </a:spcAft>
                <a:buClr>
                  <a:srgbClr val="008c4f"/>
                </a:buClr>
                <a:buSzPct val="45000"/>
                <a:buFont typeface="Wingdings" charset="2"/>
                <a:buChar char=""/>
              </a:pPr>
              <a:r>
                <a:rPr b="0" lang="en-GB" sz="1200" spc="-1" strike="noStrike">
                  <a:solidFill>
                    <a:schemeClr val="dk1"/>
                  </a:solidFill>
                  <a:latin typeface="DejaVu Sans"/>
                </a:rPr>
                <a:t>Bought plastic packaged goods from the supermarket instead of at the bakery</a:t>
              </a:r>
              <a:endParaRPr b="0" lang="en-GB" sz="1200" spc="-1" strike="noStrike">
                <a:solidFill>
                  <a:srgbClr val="000000"/>
                </a:solidFill>
                <a:latin typeface="DejaVu Sans"/>
              </a:endParaRPr>
            </a:p>
          </p:txBody>
        </p:sp>
        <p:sp>
          <p:nvSpPr>
            <p:cNvPr id="214" name=""/>
            <p:cNvSpPr/>
            <p:nvPr/>
          </p:nvSpPr>
          <p:spPr>
            <a:xfrm>
              <a:off x="2159640" y="1863360"/>
              <a:ext cx="5034960" cy="389160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16200000"/>
            </a:gradFill>
            <a:ln w="0">
              <a:noFill/>
            </a:ln>
            <a:effectLst>
              <a:outerShdw blurRad="39960" dir="5400000" dist="20160" rotWithShape="0">
                <a:srgbClr val="000000">
                  <a:alpha val="38000"/>
                </a:srgbClr>
              </a:outerShdw>
            </a:effectLst>
            <a:scene3d>
              <a:camera prst="orthographicFront"/>
              <a:lightRig dir="t" rig="flat"/>
            </a:scene3d>
            <a:sp3d prstMaterial="dkEdge">
              <a:bevelT w="8200" h="38100"/>
            </a:sp3d>
          </p:spPr>
          <p:style>
            <a:lnRef idx="0"/>
            <a:fillRef idx="0"/>
            <a:effectRef idx="1"/>
            <a:fontRef idx="minor"/>
          </p:style>
          <p:txBody>
            <a:bodyPr numCol="1" spcCol="1440" lIns="137520" rIns="137520" tIns="0" bIns="0" anchor="ctr">
              <a:noAutofit/>
            </a:bodyPr>
            <a:p>
              <a:pPr defTabSz="711360">
                <a:lnSpc>
                  <a:spcPct val="90000"/>
                </a:lnSpc>
                <a:spcAft>
                  <a:spcPts val="561"/>
                </a:spcAft>
                <a:tabLst>
                  <a:tab algn="l" pos="0"/>
                </a:tabLst>
              </a:pPr>
              <a:r>
                <a:rPr b="0" lang="en-GB" sz="1600" spc="-1" strike="noStrike">
                  <a:solidFill>
                    <a:schemeClr val="dk1"/>
                  </a:solidFill>
                  <a:latin typeface="StoneSerITCStd"/>
                </a:rPr>
                <a:t>Avoidable purchases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15" name=""/>
            <p:cNvSpPr/>
            <p:nvPr/>
          </p:nvSpPr>
          <p:spPr>
            <a:xfrm>
              <a:off x="1800000" y="3297600"/>
              <a:ext cx="7200000" cy="860400"/>
            </a:xfrm>
            <a:prstGeom prst="rect">
              <a:avLst/>
            </a:prstGeom>
            <a:solidFill>
              <a:schemeClr val="accent3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9bbb59">
                  <a:hueOff val="0"/>
                  <a:satOff val="0"/>
                  <a:lumOff val="0"/>
                  <a:alphaOff val="0"/>
                </a:srgbClr>
              </a:solidFill>
              <a:round/>
            </a:ln>
          </p:spPr>
          <p:style>
            <a:lnRef idx="1"/>
            <a:fillRef idx="0"/>
            <a:effectRef idx="0"/>
            <a:fontRef idx="minor"/>
          </p:style>
          <p:txBody>
            <a:bodyPr numCol="1" spcCol="1440" lIns="402840" rIns="402840" tIns="124920" bIns="64080" anchor="t">
              <a:noAutofit/>
            </a:bodyPr>
            <a:p>
              <a:pPr marL="216000" indent="-216000" defTabSz="399960">
                <a:lnSpc>
                  <a:spcPct val="90000"/>
                </a:lnSpc>
                <a:spcAft>
                  <a:spcPts val="136"/>
                </a:spcAft>
                <a:buClr>
                  <a:srgbClr val="008c4f"/>
                </a:buClr>
                <a:buSzPct val="45000"/>
                <a:buFont typeface="Wingdings" charset="2"/>
                <a:buChar char=""/>
              </a:pPr>
              <a:r>
                <a:rPr b="0" lang="en-GB" sz="1200" spc="-1" strike="noStrike">
                  <a:solidFill>
                    <a:schemeClr val="dk1"/>
                  </a:solidFill>
                  <a:latin typeface="DejaVu Sans"/>
                </a:rPr>
                <a:t>Glass jar from pasta sauce could have been cleaned and used for spices storage</a:t>
              </a:r>
              <a:endParaRPr b="0" lang="en-GB" sz="1200" spc="-1" strike="noStrike">
                <a:solidFill>
                  <a:srgbClr val="000000"/>
                </a:solidFill>
                <a:latin typeface="DejaVu Sans"/>
              </a:endParaRPr>
            </a:p>
            <a:p>
              <a:pPr marL="216000" indent="-216000" defTabSz="399960">
                <a:lnSpc>
                  <a:spcPct val="90000"/>
                </a:lnSpc>
                <a:spcAft>
                  <a:spcPts val="136"/>
                </a:spcAft>
                <a:buClr>
                  <a:srgbClr val="008c4f"/>
                </a:buClr>
                <a:buSzPct val="45000"/>
                <a:buFont typeface="Wingdings" charset="2"/>
                <a:buChar char=""/>
              </a:pPr>
              <a:r>
                <a:rPr b="0" lang="en-GB" sz="1200" spc="-1" strike="noStrike">
                  <a:solidFill>
                    <a:schemeClr val="dk1"/>
                  </a:solidFill>
                  <a:latin typeface="DejaVu Sans"/>
                </a:rPr>
                <a:t>PET bottles could be reused as vases for flowers</a:t>
              </a:r>
              <a:endParaRPr b="0" lang="en-GB" sz="1200" spc="-1" strike="noStrike">
                <a:solidFill>
                  <a:srgbClr val="000000"/>
                </a:solidFill>
                <a:latin typeface="DejaVu Sans"/>
              </a:endParaRPr>
            </a:p>
            <a:p>
              <a:pPr marL="216000" indent="-216000" defTabSz="399960">
                <a:lnSpc>
                  <a:spcPct val="90000"/>
                </a:lnSpc>
                <a:spcAft>
                  <a:spcPts val="136"/>
                </a:spcAft>
                <a:buClr>
                  <a:srgbClr val="008c4f"/>
                </a:buClr>
                <a:buSzPct val="45000"/>
                <a:buFont typeface="Wingdings" charset="2"/>
                <a:buChar char=""/>
              </a:pPr>
              <a:r>
                <a:rPr b="0" lang="en-GB" sz="1200" spc="-1" strike="noStrike">
                  <a:solidFill>
                    <a:schemeClr val="dk1"/>
                  </a:solidFill>
                  <a:latin typeface="DejaVu Sans"/>
                </a:rPr>
                <a:t>Repurposed a “mini snack salami” package into storage container</a:t>
              </a:r>
              <a:endParaRPr b="0" lang="en-GB" sz="1200" spc="-1" strike="noStrike">
                <a:solidFill>
                  <a:srgbClr val="000000"/>
                </a:solidFill>
                <a:latin typeface="DejaVu Sans"/>
              </a:endParaRPr>
            </a:p>
          </p:txBody>
        </p:sp>
        <p:sp>
          <p:nvSpPr>
            <p:cNvPr id="216" name=""/>
            <p:cNvSpPr/>
            <p:nvPr/>
          </p:nvSpPr>
          <p:spPr>
            <a:xfrm>
              <a:off x="2159640" y="3034080"/>
              <a:ext cx="5034960" cy="388800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16200000"/>
            </a:gradFill>
            <a:ln w="0">
              <a:noFill/>
            </a:ln>
            <a:effectLst>
              <a:outerShdw blurRad="39960" dir="5400000" dist="20160" rotWithShape="0">
                <a:srgbClr val="000000">
                  <a:alpha val="38000"/>
                </a:srgbClr>
              </a:outerShdw>
            </a:effectLst>
            <a:scene3d>
              <a:camera prst="orthographicFront"/>
              <a:lightRig dir="t" rig="flat"/>
            </a:scene3d>
            <a:sp3d prstMaterial="dkEdge">
              <a:bevelT w="8200" h="38100"/>
            </a:sp3d>
          </p:spPr>
          <p:style>
            <a:lnRef idx="0"/>
            <a:fillRef idx="0"/>
            <a:effectRef idx="1"/>
            <a:fontRef idx="minor"/>
          </p:style>
          <p:txBody>
            <a:bodyPr numCol="1" spcCol="1440" lIns="137520" rIns="137520" tIns="0" bIns="0" anchor="ctr">
              <a:noAutofit/>
            </a:bodyPr>
            <a:p>
              <a:pPr defTabSz="711360">
                <a:lnSpc>
                  <a:spcPct val="90000"/>
                </a:lnSpc>
                <a:spcAft>
                  <a:spcPts val="561"/>
                </a:spcAft>
                <a:tabLst>
                  <a:tab algn="l" pos="0"/>
                </a:tabLst>
              </a:pPr>
              <a:r>
                <a:rPr b="0" lang="en-GB" sz="1600" spc="-1" strike="noStrike">
                  <a:solidFill>
                    <a:schemeClr val="dk1"/>
                  </a:solidFill>
                  <a:latin typeface="StoneSerITCStd"/>
                </a:rPr>
                <a:t>Reusable items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17" name=""/>
            <p:cNvSpPr/>
            <p:nvPr/>
          </p:nvSpPr>
          <p:spPr>
            <a:xfrm>
              <a:off x="1800000" y="4467960"/>
              <a:ext cx="7200000" cy="1049040"/>
            </a:xfrm>
            <a:prstGeom prst="rect">
              <a:avLst/>
            </a:prstGeom>
            <a:solidFill>
              <a:schemeClr val="accent3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9bbb59">
                  <a:hueOff val="0"/>
                  <a:satOff val="0"/>
                  <a:lumOff val="0"/>
                  <a:alphaOff val="0"/>
                </a:srgbClr>
              </a:solidFill>
              <a:round/>
            </a:ln>
          </p:spPr>
          <p:style>
            <a:lnRef idx="1"/>
            <a:fillRef idx="0"/>
            <a:effectRef idx="0"/>
            <a:fontRef idx="minor"/>
          </p:style>
          <p:txBody>
            <a:bodyPr numCol="1" spcCol="1440" lIns="402840" rIns="402840" tIns="124920" bIns="64080" anchor="t">
              <a:noAutofit/>
            </a:bodyPr>
            <a:p>
              <a:pPr marL="216000" indent="-216000" defTabSz="399960">
                <a:lnSpc>
                  <a:spcPct val="90000"/>
                </a:lnSpc>
                <a:spcAft>
                  <a:spcPts val="136"/>
                </a:spcAft>
                <a:buClr>
                  <a:srgbClr val="008c4f"/>
                </a:buClr>
                <a:buSzPct val="45000"/>
                <a:buFont typeface="Wingdings" charset="2"/>
                <a:buChar char=""/>
              </a:pPr>
              <a:r>
                <a:rPr b="0" lang="en-GB" sz="1300" spc="-1" strike="noStrike">
                  <a:solidFill>
                    <a:schemeClr val="dk1"/>
                  </a:solidFill>
                  <a:latin typeface="DejaVu Sans"/>
                </a:rPr>
                <a:t>Producers could switch to reusable glass containers that customers can return for recycling</a:t>
              </a:r>
              <a:endParaRPr b="0" lang="en-GB" sz="1300" spc="-1" strike="noStrike">
                <a:solidFill>
                  <a:srgbClr val="000000"/>
                </a:solidFill>
                <a:latin typeface="DejaVu Sans"/>
              </a:endParaRPr>
            </a:p>
            <a:p>
              <a:pPr marL="216000" indent="-216000" defTabSz="399960">
                <a:lnSpc>
                  <a:spcPct val="90000"/>
                </a:lnSpc>
                <a:spcAft>
                  <a:spcPts val="136"/>
                </a:spcAft>
                <a:buClr>
                  <a:srgbClr val="008c4f"/>
                </a:buClr>
                <a:buSzPct val="45000"/>
                <a:buFont typeface="Wingdings" charset="2"/>
                <a:buChar char=""/>
              </a:pPr>
              <a:r>
                <a:rPr b="0" lang="en-GB" sz="1300" spc="-1" strike="noStrike">
                  <a:solidFill>
                    <a:schemeClr val="dk1"/>
                  </a:solidFill>
                  <a:latin typeface="DejaVu Sans"/>
                </a:rPr>
                <a:t>Replace single-use plastic packaging with biodegradable materials</a:t>
              </a:r>
              <a:endParaRPr b="0" lang="en-GB" sz="1300" spc="-1" strike="noStrike">
                <a:solidFill>
                  <a:srgbClr val="000000"/>
                </a:solidFill>
                <a:latin typeface="DejaVu Sans"/>
              </a:endParaRPr>
            </a:p>
            <a:p>
              <a:pPr marL="216000" indent="-216000" defTabSz="399960">
                <a:lnSpc>
                  <a:spcPct val="90000"/>
                </a:lnSpc>
                <a:spcAft>
                  <a:spcPts val="136"/>
                </a:spcAft>
                <a:buClr>
                  <a:srgbClr val="008c4f"/>
                </a:buClr>
                <a:buSzPct val="45000"/>
                <a:buFont typeface="Wingdings" charset="2"/>
                <a:buChar char=""/>
              </a:pPr>
              <a:r>
                <a:rPr b="0" lang="en-GB" sz="1300" spc="-1" strike="noStrike">
                  <a:solidFill>
                    <a:schemeClr val="dk1"/>
                  </a:solidFill>
                  <a:latin typeface="DejaVu Sans"/>
                </a:rPr>
                <a:t>Add refill stations for products like shampoos to reduce packaging waste</a:t>
              </a:r>
              <a:endParaRPr b="0" lang="en-GB" sz="1300" spc="-1" strike="noStrike">
                <a:solidFill>
                  <a:srgbClr val="000000"/>
                </a:solidFill>
                <a:latin typeface="DejaVu Sans"/>
              </a:endParaRPr>
            </a:p>
          </p:txBody>
        </p:sp>
        <p:sp>
          <p:nvSpPr>
            <p:cNvPr id="218" name=""/>
            <p:cNvSpPr/>
            <p:nvPr/>
          </p:nvSpPr>
          <p:spPr>
            <a:xfrm>
              <a:off x="2159640" y="4204440"/>
              <a:ext cx="5034960" cy="389160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16200000"/>
            </a:gradFill>
            <a:ln w="0">
              <a:noFill/>
            </a:ln>
            <a:effectLst>
              <a:outerShdw blurRad="39960" dir="5400000" dist="20160" rotWithShape="0">
                <a:srgbClr val="000000">
                  <a:alpha val="38000"/>
                </a:srgbClr>
              </a:outerShdw>
            </a:effectLst>
            <a:scene3d>
              <a:camera prst="orthographicFront"/>
              <a:lightRig dir="t" rig="flat"/>
            </a:scene3d>
            <a:sp3d prstMaterial="dkEdge">
              <a:bevelT w="8200" h="38100"/>
            </a:sp3d>
          </p:spPr>
          <p:style>
            <a:lnRef idx="0"/>
            <a:fillRef idx="0"/>
            <a:effectRef idx="1"/>
            <a:fontRef idx="minor"/>
          </p:style>
          <p:txBody>
            <a:bodyPr numCol="1" spcCol="1440" lIns="137520" rIns="137520" tIns="0" bIns="0" anchor="ctr">
              <a:noAutofit/>
            </a:bodyPr>
            <a:p>
              <a:pPr defTabSz="711360">
                <a:lnSpc>
                  <a:spcPct val="90000"/>
                </a:lnSpc>
                <a:spcAft>
                  <a:spcPts val="561"/>
                </a:spcAft>
                <a:tabLst>
                  <a:tab algn="l" pos="0"/>
                </a:tabLst>
              </a:pPr>
              <a:r>
                <a:rPr b="0" lang="en-GB" sz="1600" spc="-1" strike="noStrike">
                  <a:solidFill>
                    <a:schemeClr val="dk1"/>
                  </a:solidFill>
                  <a:latin typeface="StoneSerITCStd"/>
                </a:rPr>
                <a:t>Supply Chain redesign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32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CustomShape 33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Wingdings" charset="2"/>
              <a:buChar char=""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Further proposals: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Switching to refill stations for products like rice, perfume.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Using leftover toast to create croutons or French toast.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Removing unnecessary packaging like sealing individual fruits or vegetables in plastic.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Make coffee at home to avoid the selling of coffee to-go cups.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32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Crossing these boundaries increases uncertainties about humanity's future and the risk of severe or irreversible environmental changes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CustomShape 34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E03 – Environmental Pollution (Follow-Up E01)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30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CustomShape 5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Wingdings" charset="2"/>
              <a:buChar char=""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Open discussion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 could cooperation and collaboration be encouraged across borders?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is really understood by the global ocean law and how feasible is that?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 possible can economic growth be balanced with sustainability practices?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else could be a solution to the challenge of shared resource management?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32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Crossing these boundaries increases uncertainties about humanity's future and the risk of severe or irreversible environmental changes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CustomShape 5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E03 – Environmental Pollution 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(Follow-Up E01)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27"/>
          <p:cNvSpPr/>
          <p:nvPr/>
        </p:nvSpPr>
        <p:spPr>
          <a:xfrm>
            <a:off x="335520" y="4406760"/>
            <a:ext cx="1072872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Introduction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CustomShape 28"/>
          <p:cNvSpPr/>
          <p:nvPr/>
        </p:nvSpPr>
        <p:spPr>
          <a:xfrm>
            <a:off x="335520" y="2906640"/>
            <a:ext cx="10728720" cy="147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2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CustomShape 1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Finite Systems – Sandbox / Playground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CustomShape 14"/>
          <p:cNvSpPr/>
          <p:nvPr/>
        </p:nvSpPr>
        <p:spPr>
          <a:xfrm>
            <a:off x="263520" y="6492240"/>
            <a:ext cx="106088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Al Silonov – https://commons.wikimedia.org/wiki/File:Sandbox-2013.jpg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0" name="Grafik 1" descr=""/>
          <p:cNvPicPr/>
          <p:nvPr/>
        </p:nvPicPr>
        <p:blipFill>
          <a:blip r:embed="rId2"/>
          <a:stretch/>
        </p:blipFill>
        <p:spPr>
          <a:xfrm>
            <a:off x="2103120" y="2216880"/>
            <a:ext cx="7436520" cy="3812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5"/>
          <p:cNvSpPr/>
          <p:nvPr/>
        </p:nvSpPr>
        <p:spPr>
          <a:xfrm>
            <a:off x="263520" y="6411600"/>
            <a:ext cx="646848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Figure adapted from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https://www.overshootday.org/newsroom/past-earth-overshoot-days/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232" name="Diagramm 2"/>
          <p:cNvGraphicFramePr/>
          <p:nvPr/>
        </p:nvGraphicFramePr>
        <p:xfrm>
          <a:off x="611640" y="2185200"/>
          <a:ext cx="10216080" cy="4395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3" name="CustomShape 16"/>
          <p:cNvSpPr/>
          <p:nvPr/>
        </p:nvSpPr>
        <p:spPr>
          <a:xfrm>
            <a:off x="268560" y="223488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December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CustomShape 17"/>
          <p:cNvSpPr/>
          <p:nvPr/>
        </p:nvSpPr>
        <p:spPr>
          <a:xfrm>
            <a:off x="268920" y="248724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November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CustomShape 18"/>
          <p:cNvSpPr/>
          <p:nvPr/>
        </p:nvSpPr>
        <p:spPr>
          <a:xfrm>
            <a:off x="269280" y="536760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January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CustomShape 36"/>
          <p:cNvSpPr/>
          <p:nvPr/>
        </p:nvSpPr>
        <p:spPr>
          <a:xfrm>
            <a:off x="269640" y="507996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February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CustomShape 37"/>
          <p:cNvSpPr/>
          <p:nvPr/>
        </p:nvSpPr>
        <p:spPr>
          <a:xfrm>
            <a:off x="270000" y="479232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March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CustomShape 38"/>
          <p:cNvSpPr/>
          <p:nvPr/>
        </p:nvSpPr>
        <p:spPr>
          <a:xfrm>
            <a:off x="268560" y="448488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April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CustomShape 39"/>
          <p:cNvSpPr/>
          <p:nvPr/>
        </p:nvSpPr>
        <p:spPr>
          <a:xfrm>
            <a:off x="268560" y="420660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May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CustomShape 40"/>
          <p:cNvSpPr/>
          <p:nvPr/>
        </p:nvSpPr>
        <p:spPr>
          <a:xfrm>
            <a:off x="268560" y="390708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June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CustomShape 41"/>
          <p:cNvSpPr/>
          <p:nvPr/>
        </p:nvSpPr>
        <p:spPr>
          <a:xfrm>
            <a:off x="271440" y="360576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July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CustomShape 42"/>
          <p:cNvSpPr/>
          <p:nvPr/>
        </p:nvSpPr>
        <p:spPr>
          <a:xfrm>
            <a:off x="271800" y="331812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August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CustomShape 43"/>
          <p:cNvSpPr/>
          <p:nvPr/>
        </p:nvSpPr>
        <p:spPr>
          <a:xfrm>
            <a:off x="272160" y="303048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September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CustomShape 44"/>
          <p:cNvSpPr/>
          <p:nvPr/>
        </p:nvSpPr>
        <p:spPr>
          <a:xfrm>
            <a:off x="272520" y="2742840"/>
            <a:ext cx="677160" cy="1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ct val="100000"/>
              </a:lnSpc>
            </a:pPr>
            <a:r>
              <a:rPr b="0" lang="en-US" sz="600" spc="-1" strike="noStrike">
                <a:solidFill>
                  <a:srgbClr val="000000"/>
                </a:solidFill>
                <a:latin typeface="DejaVu Sans"/>
                <a:ea typeface="DejaVu Sans"/>
              </a:rPr>
              <a:t>October</a:t>
            </a:r>
            <a:endParaRPr b="0" lang="en-GB" sz="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5" name="Grafik 3" descr=""/>
          <p:cNvPicPr/>
          <p:nvPr/>
        </p:nvPicPr>
        <p:blipFill>
          <a:blip r:embed="rId3"/>
          <a:stretch/>
        </p:blipFill>
        <p:spPr>
          <a:xfrm>
            <a:off x="9896760" y="1638000"/>
            <a:ext cx="810000" cy="492120"/>
          </a:xfrm>
          <a:prstGeom prst="rect">
            <a:avLst/>
          </a:prstGeom>
          <a:ln w="0">
            <a:noFill/>
          </a:ln>
        </p:spPr>
      </p:pic>
      <p:pic>
        <p:nvPicPr>
          <p:cNvPr id="246" name="Grafik 6" descr=""/>
          <p:cNvPicPr/>
          <p:nvPr/>
        </p:nvPicPr>
        <p:blipFill>
          <a:blip r:embed="rId4"/>
          <a:srcRect l="0" t="0" r="44175" b="0"/>
          <a:stretch/>
        </p:blipFill>
        <p:spPr>
          <a:xfrm>
            <a:off x="990360" y="1585440"/>
            <a:ext cx="448200" cy="492120"/>
          </a:xfrm>
          <a:prstGeom prst="rect">
            <a:avLst/>
          </a:prstGeom>
          <a:ln w="0">
            <a:noFill/>
          </a:ln>
        </p:spPr>
      </p:pic>
      <p:sp>
        <p:nvSpPr>
          <p:cNvPr id="247" name="CustomShape 45"/>
          <p:cNvSpPr/>
          <p:nvPr/>
        </p:nvSpPr>
        <p:spPr>
          <a:xfrm>
            <a:off x="918360" y="2005200"/>
            <a:ext cx="750600" cy="21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latin typeface="DejaVu Sans"/>
                <a:ea typeface="DejaVu Sans"/>
              </a:rPr>
              <a:t>1 Earth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CustomShape 46"/>
          <p:cNvSpPr/>
          <p:nvPr/>
        </p:nvSpPr>
        <p:spPr>
          <a:xfrm>
            <a:off x="9918360" y="2034720"/>
            <a:ext cx="1089360" cy="35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latin typeface="DejaVu Sans"/>
                <a:ea typeface="DejaVu Sans"/>
              </a:rPr>
              <a:t>1.75 Earths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CustomShape 47"/>
          <p:cNvSpPr/>
          <p:nvPr/>
        </p:nvSpPr>
        <p:spPr>
          <a:xfrm>
            <a:off x="182880" y="1697040"/>
            <a:ext cx="1074096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Earth Overshoot Day 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1970-2022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CustomShape 48"/>
          <p:cNvSpPr/>
          <p:nvPr/>
        </p:nvSpPr>
        <p:spPr>
          <a:xfrm>
            <a:off x="335520" y="764640"/>
            <a:ext cx="10739520" cy="49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CustomShape 49"/>
          <p:cNvSpPr/>
          <p:nvPr/>
        </p:nvSpPr>
        <p:spPr>
          <a:xfrm>
            <a:off x="432720" y="1148040"/>
            <a:ext cx="1034856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Earth Overshoot Day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Lotka–Volterra Equations (Predator–Prey Equations)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335520" y="764640"/>
            <a:ext cx="1073016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335520" y="1268280"/>
            <a:ext cx="10730160" cy="501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0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0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Lotka–Volterra Equations (Predator–Prey Equations)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CustomShape 3"/>
          <p:cNvSpPr/>
          <p:nvPr/>
        </p:nvSpPr>
        <p:spPr>
          <a:xfrm>
            <a:off x="263520" y="6492240"/>
            <a:ext cx="106088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Gisling – https://commons.wikimedia.org/wiki/File:Lotka_Volterra_equation_Maple_plot.png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3.0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7" name="Grafik 252" descr=""/>
          <p:cNvPicPr/>
          <p:nvPr/>
        </p:nvPicPr>
        <p:blipFill>
          <a:blip r:embed="rId2"/>
          <a:stretch/>
        </p:blipFill>
        <p:spPr>
          <a:xfrm>
            <a:off x="914400" y="2468880"/>
            <a:ext cx="9504360" cy="3325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335520" y="764640"/>
            <a:ext cx="1073808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>
            <a:off x="335520" y="1268640"/>
            <a:ext cx="10738080" cy="50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0" name="Grafik 4_1" descr=""/>
          <p:cNvPicPr/>
          <p:nvPr/>
        </p:nvPicPr>
        <p:blipFill>
          <a:blip r:embed="rId1"/>
          <a:stretch/>
        </p:blipFill>
        <p:spPr>
          <a:xfrm>
            <a:off x="2560320" y="1645920"/>
            <a:ext cx="7009200" cy="4728960"/>
          </a:xfrm>
          <a:prstGeom prst="rect">
            <a:avLst/>
          </a:prstGeom>
          <a:ln w="0">
            <a:noFill/>
          </a:ln>
        </p:spPr>
      </p:pic>
      <p:sp>
        <p:nvSpPr>
          <p:cNvPr id="261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The Limits to Growth – 1972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335520" y="764640"/>
            <a:ext cx="10736640" cy="48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342360" y="1268640"/>
            <a:ext cx="1062720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If the present growth trends in world population, industrialization, pollution, food production, and resource depletion continue unchanged,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limits to growth on this planet will be reached sometime within the next one hundred years.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most probable result will be a rather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sudden and uncontrollable decline in both population and industrial capacity.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CustomShape 3"/>
          <p:cNvSpPr/>
          <p:nvPr/>
        </p:nvSpPr>
        <p:spPr>
          <a:xfrm>
            <a:off x="372600" y="2834640"/>
            <a:ext cx="10596960" cy="191484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65" name="CustomShape 4"/>
          <p:cNvSpPr/>
          <p:nvPr/>
        </p:nvSpPr>
        <p:spPr>
          <a:xfrm>
            <a:off x="263520" y="6492240"/>
            <a:ext cx="1060884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Meadows (1972) – The Limits to Growth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CustomShape 5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The Limits to Growth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335520" y="764640"/>
            <a:ext cx="1073808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335520" y="1267560"/>
            <a:ext cx="10738080" cy="50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9" name="Inhaltsplatzhalter 5_1" descr=""/>
          <p:cNvPicPr/>
          <p:nvPr/>
        </p:nvPicPr>
        <p:blipFill>
          <a:blip r:embed="rId1"/>
          <a:stretch/>
        </p:blipFill>
        <p:spPr>
          <a:xfrm>
            <a:off x="3885480" y="1632960"/>
            <a:ext cx="4405320" cy="4489200"/>
          </a:xfrm>
          <a:prstGeom prst="rect">
            <a:avLst/>
          </a:prstGeom>
          <a:ln w="0">
            <a:noFill/>
          </a:ln>
          <a:effectLst>
            <a:outerShdw algn="ctr" blurRad="50760" dir="5400000" dist="50760" rotWithShape="0">
              <a:schemeClr val="bg2"/>
            </a:outerShdw>
          </a:effectLst>
        </p:spPr>
      </p:pic>
      <p:sp>
        <p:nvSpPr>
          <p:cNvPr id="270" name="CustomShape 3"/>
          <p:cNvSpPr/>
          <p:nvPr/>
        </p:nvSpPr>
        <p:spPr>
          <a:xfrm>
            <a:off x="263520" y="6411600"/>
            <a:ext cx="10240560" cy="3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Reconstruction by YaguraStation of Figure 35. page 124 of The Limits to Growth (1972) is licensed with CC BY-SA 4.0. To view a copy of this license, visit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https://creativecommons.org/licenses/by-sa/4.0/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CustomShape 4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The Limits to Growth – World3 Standard Run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35520" y="764640"/>
            <a:ext cx="1073808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335520" y="1268640"/>
            <a:ext cx="10738080" cy="50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4" name="Grafik 4_0" descr=""/>
          <p:cNvPicPr/>
          <p:nvPr/>
        </p:nvPicPr>
        <p:blipFill>
          <a:blip r:embed="rId1"/>
          <a:stretch/>
        </p:blipFill>
        <p:spPr>
          <a:xfrm>
            <a:off x="1128960" y="1847520"/>
            <a:ext cx="4951800" cy="3559320"/>
          </a:xfrm>
          <a:prstGeom prst="rect">
            <a:avLst/>
          </a:prstGeom>
          <a:ln w="0">
            <a:noFill/>
          </a:ln>
        </p:spPr>
      </p:pic>
      <p:pic>
        <p:nvPicPr>
          <p:cNvPr id="275" name="Grafik 4_3" descr=""/>
          <p:cNvPicPr/>
          <p:nvPr/>
        </p:nvPicPr>
        <p:blipFill>
          <a:blip r:embed="rId2"/>
          <a:stretch/>
        </p:blipFill>
        <p:spPr>
          <a:xfrm>
            <a:off x="6732360" y="1434960"/>
            <a:ext cx="3460320" cy="4397760"/>
          </a:xfrm>
          <a:prstGeom prst="rect">
            <a:avLst/>
          </a:prstGeom>
          <a:ln w="0">
            <a:noFill/>
          </a:ln>
        </p:spPr>
      </p:pic>
      <p:sp>
        <p:nvSpPr>
          <p:cNvPr id="276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The Limits to Growth – 1972 / 2004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335520" y="764640"/>
            <a:ext cx="1073808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CustomShape 2"/>
          <p:cNvSpPr/>
          <p:nvPr/>
        </p:nvSpPr>
        <p:spPr>
          <a:xfrm>
            <a:off x="335520" y="1268640"/>
            <a:ext cx="10738080" cy="50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CustomShape 3"/>
          <p:cNvSpPr/>
          <p:nvPr/>
        </p:nvSpPr>
        <p:spPr>
          <a:xfrm>
            <a:off x="3719880" y="2853000"/>
            <a:ext cx="3958920" cy="172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Click 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CustomShape 4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The Limits to Growth – World3 Model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CustomShape 5"/>
          <p:cNvSpPr/>
          <p:nvPr/>
        </p:nvSpPr>
        <p:spPr>
          <a:xfrm>
            <a:off x="3749040" y="3574440"/>
            <a:ext cx="3958920" cy="172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Click 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335520" y="4406760"/>
            <a:ext cx="1072872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Planetary Boundaries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>
            <a:off x="335520" y="2906640"/>
            <a:ext cx="10728720" cy="147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Planetary Boundaries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First proposed by researchers led by Johan Rockström from the Stockholm Resilience Centre in 2009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Quantitative planetary boundaries within which future generations can continue to exist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732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Based on nine indicators that are of high importance for the stability and resilience of the Earth system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32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Crossing these boundaries increases uncertainties about humanity's future and the risk of severe or irreversible environmental changes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Concept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Planetary Boundaries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First proposed by researchers led by Johan Rockström from the Stockholm Resilience Centre in 2009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Quantitative planetary boundaries within which future generations can continue to exist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732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Based on nine indicators that are of high importance for the stability and resilience of the Earth system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Crossing these boundaries increases uncertainties about humanity's future and the risk of severe or irreversible environmental changes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Concept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rafik 4" descr=""/>
          <p:cNvPicPr/>
          <p:nvPr/>
        </p:nvPicPr>
        <p:blipFill>
          <a:blip r:embed="rId1"/>
          <a:srcRect l="8053" t="6057" r="2284" b="0"/>
          <a:stretch/>
        </p:blipFill>
        <p:spPr>
          <a:xfrm>
            <a:off x="1800000" y="1260000"/>
            <a:ext cx="9178560" cy="5407200"/>
          </a:xfrm>
          <a:prstGeom prst="rect">
            <a:avLst/>
          </a:prstGeom>
          <a:ln w="0">
            <a:noFill/>
          </a:ln>
        </p:spPr>
      </p:pic>
      <p:sp>
        <p:nvSpPr>
          <p:cNvPr id="291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Planetary Boundaries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Concept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0"/>
          <p:cNvSpPr/>
          <p:nvPr/>
        </p:nvSpPr>
        <p:spPr>
          <a:xfrm>
            <a:off x="335520" y="4406760"/>
            <a:ext cx="1072872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News/Updates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CustomShape 11"/>
          <p:cNvSpPr/>
          <p:nvPr/>
        </p:nvSpPr>
        <p:spPr>
          <a:xfrm>
            <a:off x="335520" y="2906640"/>
            <a:ext cx="10728720" cy="147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Planetary Boundaries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4" name="" descr=""/>
          <p:cNvPicPr/>
          <p:nvPr/>
        </p:nvPicPr>
        <p:blipFill>
          <a:blip r:embed="rId1"/>
          <a:stretch/>
        </p:blipFill>
        <p:spPr>
          <a:xfrm>
            <a:off x="0" y="1260000"/>
            <a:ext cx="11747880" cy="5038920"/>
          </a:xfrm>
          <a:prstGeom prst="rect">
            <a:avLst/>
          </a:prstGeom>
          <a:ln w="0">
            <a:noFill/>
          </a:ln>
        </p:spPr>
      </p:pic>
      <p:sp>
        <p:nvSpPr>
          <p:cNvPr id="295" name="CustomShape 19"/>
          <p:cNvSpPr/>
          <p:nvPr/>
        </p:nvSpPr>
        <p:spPr>
          <a:xfrm>
            <a:off x="263520" y="6300000"/>
            <a:ext cx="106088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The evolution of the planetary boundaries framework. Licenced under CC BY-NC-ND 3.0 (Credit: Azote for Stockholm Resilience Centre, Stockholm University. Based on Richardson et al. 2023, Steffen et al. 2015, and Rockström et al. 2009)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CustomShape 20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Planetary Boundaries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CustomShape 21"/>
          <p:cNvSpPr/>
          <p:nvPr/>
        </p:nvSpPr>
        <p:spPr>
          <a:xfrm>
            <a:off x="263520" y="6300000"/>
            <a:ext cx="1060884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Azote for Stockholm Resilience Centre, based on analysis in Richardson et al 2023 – CC BY-NC-ND 3.0.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8" name="" descr=""/>
          <p:cNvPicPr/>
          <p:nvPr/>
        </p:nvPicPr>
        <p:blipFill>
          <a:blip r:embed="rId1"/>
          <a:stretch/>
        </p:blipFill>
        <p:spPr>
          <a:xfrm>
            <a:off x="4319280" y="369000"/>
            <a:ext cx="6659640" cy="6289920"/>
          </a:xfrm>
          <a:prstGeom prst="rect">
            <a:avLst/>
          </a:prstGeom>
          <a:ln w="0">
            <a:noFill/>
          </a:ln>
        </p:spPr>
      </p:pic>
      <p:sp>
        <p:nvSpPr>
          <p:cNvPr id="299" name="CustomShape 2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2023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CustomShape 23"/>
          <p:cNvSpPr/>
          <p:nvPr/>
        </p:nvSpPr>
        <p:spPr>
          <a:xfrm>
            <a:off x="335520" y="1268280"/>
            <a:ext cx="416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 boundaries are finally assessed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Six boundaries are now transgressed and pressure is increasing on all boundary processes → only exeption is the ozone depletion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24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Planetary Boundaries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CustomShape 25"/>
          <p:cNvSpPr/>
          <p:nvPr/>
        </p:nvSpPr>
        <p:spPr>
          <a:xfrm>
            <a:off x="10800" y="5882040"/>
            <a:ext cx="412884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L. Caesar*, B. Sakschewski*, L. S. Andersen, T. Beringer, J. Braun, D.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Dennis, D. Gerten, A. Heilemann, J. Kaiser, N.H. Kitzmann, S. Loriani, W. Lucht, J. Ludescher, M. Martin, S. Mathesius, A. Paolucci, S. te Wierik, J. Rockström, 2024, Planetary Health Check Report 2024. Potsdam Institute for Climate Impact Research, Potsdam, Germany – CC BY 4.0.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CustomShape 26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2024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4" name="" descr=""/>
          <p:cNvPicPr/>
          <p:nvPr/>
        </p:nvPicPr>
        <p:blipFill>
          <a:blip r:embed="rId1"/>
          <a:stretch/>
        </p:blipFill>
        <p:spPr>
          <a:xfrm>
            <a:off x="4272120" y="0"/>
            <a:ext cx="7919640" cy="6710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335520" y="4406760"/>
            <a:ext cx="1072872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World3 Model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CustomShape 2"/>
          <p:cNvSpPr/>
          <p:nvPr/>
        </p:nvSpPr>
        <p:spPr>
          <a:xfrm>
            <a:off x="335520" y="2906640"/>
            <a:ext cx="10728720" cy="147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Developed in the 1960s at MIT by Jay Forrester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Methodology and mathematical modeling technique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Used to understand the nonlinear behaviour of complex systems over time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e.g., Forrester created a model called World2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History – System Dynamics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History – System Dynamics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F. E. Cellier (2008) – World3 in Modelica: Creating System Dynamics Models in the Modelica Framework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CustomShape 4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System Dynamics modeling starts with defining </a:t>
            </a:r>
            <a:r>
              <a:rPr b="0" i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levels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(stocks) and their </a:t>
            </a:r>
            <a:r>
              <a:rPr b="0" i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rates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(flows)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Laundry lists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 specify the set of influencing factors for each of the rate variables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Levels: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Population (Inflows: Birth rate | Outflows: Death rate)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Money (Inflows: Income | Outflows: Expenses)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Laundry list for “Birth rate”: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Population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Standard of living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Food Quality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Food Quantity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Education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Contraceptives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History – System Dynamics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F. E. Cellier (2008) – World3 in Modelica: Creating System Dynamics Models in the Modelica Framework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CustomShape 4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System Dynamics modeling starts with defining </a:t>
            </a:r>
            <a:r>
              <a:rPr b="0" i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levels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(stocks) and their </a:t>
            </a:r>
            <a:r>
              <a:rPr b="0" i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rates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(flows)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Laundry lists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 specify the set of influencing factors for each of the rate variables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Levels: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Population (Inflows: Birth rate | Outflows: Death rate)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Money (Inflows: Income | Outflows: Expenses)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Laundry list for “Birth rate”: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Population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Standard of living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Food Quality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Food Quantity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Education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Contraceptives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History – System Dynamics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F. E. Cellier (2008) – World3 in Modelica: Creating System Dynamics Models in the Modelica Framework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CustomShape 4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System Dynamics modeling starts with defining </a:t>
            </a:r>
            <a:r>
              <a:rPr b="0" i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levels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(stocks) and their </a:t>
            </a:r>
            <a:r>
              <a:rPr b="0" i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rates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(flows)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Laundry lists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 specify the set of influencing factors for each of the rate variables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Levels: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Population (Inflows: Birth rate | Outflows: Death rate)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Money (Inflows: Income | Outflows: Expenses)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Laundry list for “Birth rate”: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Population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Standard of living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Food Quality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Food Quantity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Education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Contraceptives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Club of Rome (non-governmental organization – NGO) invites Forrester to apply his ideas to the global economy and ecosystem → declines and proceeds with the project without the Club of Rome.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Dennis Meadows (colleague and former student of Forrester) organizes the project for The Club of Rome.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17 researchers spend a year refining and enlarging the Forrester World2 model →  World3.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 is considerably more complex and more powerful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History – World2 to World3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CustomShape 4"/>
          <p:cNvSpPr/>
          <p:nvPr/>
        </p:nvSpPr>
        <p:spPr>
          <a:xfrm>
            <a:off x="263520" y="6492240"/>
            <a:ext cx="106088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Brian Hayes (2012) – Computation and the Human Condition (Harvard SEAS)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Model Components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Brian Hayes (2012) – Computation and the Human Predicament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9" name="Grafik 301" descr=""/>
          <p:cNvPicPr/>
          <p:nvPr/>
        </p:nvPicPr>
        <p:blipFill>
          <a:blip r:embed="rId2"/>
          <a:stretch/>
        </p:blipFill>
        <p:spPr>
          <a:xfrm>
            <a:off x="879120" y="2670480"/>
            <a:ext cx="9638640" cy="2719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29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CustomShape 31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Lecture Plan – Update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72" name="Table 1"/>
          <p:cNvGraphicFramePr/>
          <p:nvPr/>
        </p:nvGraphicFramePr>
        <p:xfrm>
          <a:off x="60840" y="1620000"/>
          <a:ext cx="11279160" cy="5207760"/>
        </p:xfrm>
        <a:graphic>
          <a:graphicData uri="http://schemas.openxmlformats.org/drawingml/2006/table">
            <a:tbl>
              <a:tblPr/>
              <a:tblGrid>
                <a:gridCol w="1658520"/>
                <a:gridCol w="9620640"/>
              </a:tblGrid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Date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Lecture Title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54180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30.10.2024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L00 – Organisation 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Times New Roman"/>
                      </a:endParaRPr>
                    </a:p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L01 – Introduction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06.11.2024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L02 – Challenges I – Climate Change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13.11.2024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L03 – Challenges II – Environmental Pollution and Resources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20.11.2024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L04 – A History of Political (In-) Action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 u="sng">
                          <a:solidFill>
                            <a:schemeClr val="dk1"/>
                          </a:solidFill>
                          <a:uFillTx/>
                          <a:latin typeface="DejaVu Sans"/>
                          <a:ea typeface="DejaVu Sans"/>
                          <a:hlinkClick r:id="rId1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27.12.2024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L05 – Overshoot, the Limits to Growth and Planetary Boundaries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04.12.2024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L06 – LifeCycle Assessment (LCA)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 u="sng">
                          <a:solidFill>
                            <a:schemeClr val="dk1"/>
                          </a:solidFill>
                          <a:uFillTx/>
                          <a:latin typeface="DejaVu Sans"/>
                          <a:ea typeface="DejaVu Sans"/>
                          <a:hlinkClick r:id="rId2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11.12.2024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L07 – Ethics and Morals of Sustainability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18.12.2024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L08 – Circular Economy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 u="sng">
                          <a:solidFill>
                            <a:srgbClr val="0000ff"/>
                          </a:solidFill>
                          <a:uFillTx/>
                          <a:latin typeface="DejaVu Sans"/>
                          <a:ea typeface="DejaVu Sans"/>
                          <a:hlinkClick r:id="rId3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08.01.2025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L09 – Circular Societies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15.01.2025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L10 – Beyond the Circular Economy I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22.01.2025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DejaVu Sans"/>
                          <a:ea typeface="DejaVu Sans"/>
                        </a:rPr>
                        <a:t>L11 – </a:t>
                      </a:r>
                      <a:r>
                        <a:rPr b="1" lang="de-DE" sz="1400" spc="-1" strike="noStrike">
                          <a:solidFill>
                            <a:srgbClr val="ff0000"/>
                          </a:solidFill>
                          <a:latin typeface="DejaVu Sans"/>
                          <a:ea typeface="DejaVu Sans"/>
                        </a:rPr>
                        <a:t>Invited Lecture (Gabriel from the CatFarm project) - Power in Balance: Horizontal Governance for Collaborative Communities</a:t>
                      </a:r>
                      <a:endParaRPr b="1" lang="en-GB" sz="1400" spc="-1" strike="noStrike">
                        <a:solidFill>
                          <a:srgbClr val="ff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171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29.01.2025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L12 – </a:t>
                      </a: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Beyond the Circular Economy II 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54180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Calibri"/>
                        </a:rPr>
                        <a:t>05.02.2025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L13 – Complex Societies and Technology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Times New Roman"/>
                      </a:endParaRPr>
                    </a:p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L14 – Summary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1824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12.02.2025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Exam Q&amp;A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ca. 150 equations that govern the model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5 main sectors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Population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Agriculture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Industry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Resources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Pollution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Covers the period from 1900 to 2100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Written in a language called DYNAMO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Overview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People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Control mechanisms: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Birth rates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Death rates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Maturation  → carrying people from one age category to the next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Population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Arable land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Control mechanisms: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Cultivation of new land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Farmland lost due to, e.g., erosion and urban development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Agriculture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Capital (in USD) representing factories or other productive facilities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Control mechanisms: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Investment input / inflow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Investment outflow / deprecation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Industry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Forrester’s Dilemma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4" name="Grafik 316" descr=""/>
          <p:cNvPicPr/>
          <p:nvPr/>
        </p:nvPicPr>
        <p:blipFill>
          <a:blip r:embed="rId1"/>
          <a:stretch/>
        </p:blipFill>
        <p:spPr>
          <a:xfrm>
            <a:off x="3200760" y="1737360"/>
            <a:ext cx="5390280" cy="3310560"/>
          </a:xfrm>
          <a:prstGeom prst="rect">
            <a:avLst/>
          </a:prstGeom>
          <a:ln w="0">
            <a:noFill/>
          </a:ln>
        </p:spPr>
      </p:pic>
      <p:sp>
        <p:nvSpPr>
          <p:cNvPr id="345" name="CustomShape 3"/>
          <p:cNvSpPr/>
          <p:nvPr/>
        </p:nvSpPr>
        <p:spPr>
          <a:xfrm>
            <a:off x="263520" y="6492240"/>
            <a:ext cx="106088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Brian Hayes (2012) – Computation and the Human Condition (Harvard SEAS)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CustomShape 4"/>
          <p:cNvSpPr/>
          <p:nvPr/>
        </p:nvSpPr>
        <p:spPr>
          <a:xfrm>
            <a:off x="263520" y="5486400"/>
            <a:ext cx="10596960" cy="100152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47" name="TextShape 5"/>
          <p:cNvSpPr/>
          <p:nvPr/>
        </p:nvSpPr>
        <p:spPr>
          <a:xfrm>
            <a:off x="457200" y="5669280"/>
            <a:ext cx="10328400" cy="63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One can forecast future conditions in the region where action is not effective, and one can have influence in the region where forecasting is not reliable.” – Forrester, 2007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Various scenarios based on different assumptions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4 popular scenarios: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Business-as-usual (BAU)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Stabilized Wolrd (SW) → CT + changes in societal values and priorities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Simulation Results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Various scenarios based on different assumptions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4 popular scenarios: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Business-as-usual (BAU)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Stabilized Wolrd (SW) → CT + changes in societal values and priorities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Simulation Results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Standard Run – Business-as-Usual (BAU)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7" name="Grafik 329" descr=""/>
          <p:cNvPicPr/>
          <p:nvPr/>
        </p:nvPicPr>
        <p:blipFill>
          <a:blip r:embed="rId2"/>
          <a:stretch/>
        </p:blipFill>
        <p:spPr>
          <a:xfrm>
            <a:off x="1719000" y="1755000"/>
            <a:ext cx="7252560" cy="4146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Standard Run – Business-as-Usual (BAU)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CustomShape 4"/>
          <p:cNvSpPr/>
          <p:nvPr/>
        </p:nvSpPr>
        <p:spPr>
          <a:xfrm>
            <a:off x="-720000" y="5982480"/>
            <a:ext cx="11424960" cy="61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Collapse due to natural resource depletion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2" name="Grafik 334" descr=""/>
          <p:cNvPicPr/>
          <p:nvPr/>
        </p:nvPicPr>
        <p:blipFill>
          <a:blip r:embed="rId2"/>
          <a:stretch/>
        </p:blipFill>
        <p:spPr>
          <a:xfrm>
            <a:off x="1719360" y="1755360"/>
            <a:ext cx="7246440" cy="4146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Various scenarios based on different assumptions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4 popular scenarios: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Business-as-usual (BAU)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Stabilized Wolrd (SW) → CT + changes in societal values and priorities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Simulation Results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35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CustomShape 50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Wingdings" charset="2"/>
              <a:buChar char=""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Goal: Investigating and tackling the challenges of shared resource management. Use Case → Fishing in the Atlantic Ocean.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Key concepts: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Overexploitation – over use of common resource leads to its depletion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Individual vs. Collective benefits – one’s own interest or group welfare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– management and preservation strategies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Regulation and Cooperation – prevent tragedy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ses uncertainties about humanity's future and the risk of severe or irreversible environmental changes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CustomShape 51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E02 – Resource Scarcity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Standard Run – Business-as-Usual2 (BAU2)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9" name="Grafik 341" descr=""/>
          <p:cNvPicPr/>
          <p:nvPr/>
        </p:nvPicPr>
        <p:blipFill>
          <a:blip r:embed="rId2"/>
          <a:stretch/>
        </p:blipFill>
        <p:spPr>
          <a:xfrm>
            <a:off x="1719000" y="1755720"/>
            <a:ext cx="7191720" cy="4149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6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CustomShape 7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Standard Run – Business-as-Usual2 (BAU2)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CustomShape 8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CustomShape 9"/>
          <p:cNvSpPr/>
          <p:nvPr/>
        </p:nvSpPr>
        <p:spPr>
          <a:xfrm>
            <a:off x="1503000" y="5971320"/>
            <a:ext cx="7877520" cy="61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Collapse due to pollution (climate change equivalent)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4" name="Grafik 346" descr=""/>
          <p:cNvPicPr/>
          <p:nvPr/>
        </p:nvPicPr>
        <p:blipFill>
          <a:blip r:embed="rId2"/>
          <a:stretch/>
        </p:blipFill>
        <p:spPr>
          <a:xfrm>
            <a:off x="1719000" y="1755720"/>
            <a:ext cx="7191720" cy="4149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Various scenarios based on different assumptions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4 popular scenarios: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Business-as-usual (BAU)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Stabilized Wolrd (SW) → CT + changes in societal values and priorities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Simulation Results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Comprehensive Technology (CT)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81" name="Grafik 353" descr=""/>
          <p:cNvPicPr/>
          <p:nvPr/>
        </p:nvPicPr>
        <p:blipFill>
          <a:blip r:embed="rId2"/>
          <a:stretch/>
        </p:blipFill>
        <p:spPr>
          <a:xfrm>
            <a:off x="1600200" y="1828800"/>
            <a:ext cx="7237440" cy="4174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Comprehensive Technology (CT)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CustomShape 4"/>
          <p:cNvSpPr/>
          <p:nvPr/>
        </p:nvSpPr>
        <p:spPr>
          <a:xfrm>
            <a:off x="0" y="6091200"/>
            <a:ext cx="11424960" cy="61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Rising costs for technology eventually causes declines, but no collapse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86" name="Grafik 358" descr=""/>
          <p:cNvPicPr/>
          <p:nvPr/>
        </p:nvPicPr>
        <p:blipFill>
          <a:blip r:embed="rId2"/>
          <a:stretch/>
        </p:blipFill>
        <p:spPr>
          <a:xfrm>
            <a:off x="1600560" y="1828800"/>
            <a:ext cx="7237440" cy="4174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Various scenarios based on different assumptions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4 popular scenarios: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Business-as-usual (BAU)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Stabilized World (SW) → CT + changes in societal values and priorities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Simulation Results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Stabilized World (SW)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3" name="Grafik 365" descr=""/>
          <p:cNvPicPr/>
          <p:nvPr/>
        </p:nvPicPr>
        <p:blipFill>
          <a:blip r:embed="rId2"/>
          <a:stretch/>
        </p:blipFill>
        <p:spPr>
          <a:xfrm>
            <a:off x="1600200" y="1813320"/>
            <a:ext cx="7237440" cy="4174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5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Stabilized World (SW)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CustomShape 4"/>
          <p:cNvSpPr/>
          <p:nvPr/>
        </p:nvSpPr>
        <p:spPr>
          <a:xfrm>
            <a:off x="0" y="6055560"/>
            <a:ext cx="11424960" cy="61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Population stabilizes in the twenty-first century, as does human welfare on a high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8" name="Grafik 370" descr=""/>
          <p:cNvPicPr/>
          <p:nvPr/>
        </p:nvPicPr>
        <p:blipFill>
          <a:blip r:embed="rId2"/>
          <a:stretch/>
        </p:blipFill>
        <p:spPr>
          <a:xfrm>
            <a:off x="1600560" y="1813320"/>
            <a:ext cx="7237440" cy="4174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Various scenarios based on different assumptions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4 popular scenarios: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Business-as-usual (BAU)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Stabilized Wolrd (SW) → CT + changes in societal values and priorities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Simulation Results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CustomShape 2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Sustainability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CustomShape 3"/>
          <p:cNvSpPr/>
          <p:nvPr/>
        </p:nvSpPr>
        <p:spPr>
          <a:xfrm>
            <a:off x="274320" y="6447960"/>
            <a:ext cx="11147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F. E. Cellier (2008) – World3 in Modelica: Creating System Dynamics Models in the Modelica Framework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CustomShape 4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 indicates that we are already consuming resources at a faster pace than the planet is able to re-grow/generate them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Standard of living is not sustainable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Relieving limiting factors is not a solutions → Instead, it is an accelerator towards disaster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Preventing the worst-case scenario by reducing consumption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55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CustomShape 56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Recurrent suggestions on how to address the challenges posed by the game,  categorized: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GB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Regulation: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Fishing quotas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Special protected areas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Licence mechanisms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Seasonal restrictions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Taxes and monetary benefits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GB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Monitoring and Technology: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Ocean police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Fish population tracking in real-time, e.g., satellite tracking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Predictive technology to calculate recovery rates of fish population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GB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Education and Incentives: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Encouraging sustainable practices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Fishing cooperatives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CustomShape 57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E02 – Resource Scarcity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CustomShape 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 which of the 4 scenarios is closest to our current situation?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a) BAU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b) BAU2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c) CT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d) SW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CustomShape 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Where are we now?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CustomShape 1"/>
          <p:cNvSpPr/>
          <p:nvPr/>
        </p:nvSpPr>
        <p:spPr>
          <a:xfrm>
            <a:off x="335520" y="4406760"/>
            <a:ext cx="1072872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Criticism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CustomShape 2"/>
          <p:cNvSpPr/>
          <p:nvPr/>
        </p:nvSpPr>
        <p:spPr>
          <a:xfrm>
            <a:off x="335520" y="2906640"/>
            <a:ext cx="10728720" cy="147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CustomShape 1"/>
          <p:cNvSpPr/>
          <p:nvPr/>
        </p:nvSpPr>
        <p:spPr>
          <a:xfrm>
            <a:off x="335520" y="764640"/>
            <a:ext cx="1072908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Criticism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CustomShape 2"/>
          <p:cNvSpPr/>
          <p:nvPr/>
        </p:nvSpPr>
        <p:spPr>
          <a:xfrm>
            <a:off x="335520" y="1268640"/>
            <a:ext cx="10729080" cy="50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Model criticized by its creators and others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There is even a complete book dedicated to criticize the model →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Models of Doom: A Critique of the Limits to Growth.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Fun fact: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Models of Doom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longer than the book it criticizes (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Limits to Growth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1972 book did not contain the equations governing the World3 model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Subsequently released in a further book in 1974 → Dynamics of Growth in a Finite World 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CustomShape 1"/>
          <p:cNvSpPr/>
          <p:nvPr/>
        </p:nvSpPr>
        <p:spPr>
          <a:xfrm>
            <a:off x="335520" y="764640"/>
            <a:ext cx="1072908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Criticism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4" name="CustomShape 2"/>
          <p:cNvSpPr/>
          <p:nvPr/>
        </p:nvSpPr>
        <p:spPr>
          <a:xfrm>
            <a:off x="335520" y="1268640"/>
            <a:ext cx="10729080" cy="50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Heavily criticized by economists → The model questions the fairytale of eternal economic growth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Aggregated variables → one resource, one food, one pollutant, one population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geographic structure, no social distinctions. "Average food per capita."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statistical analysis – no error bars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Accused of being too complex and oversimplification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CustomShape 3"/>
          <p:cNvSpPr/>
          <p:nvPr/>
        </p:nvSpPr>
        <p:spPr>
          <a:xfrm>
            <a:off x="263520" y="6492240"/>
            <a:ext cx="106088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Brian Hayes (2012) – Computation and the Human Condition (Harvard SEAS)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CustomShape 1"/>
          <p:cNvSpPr/>
          <p:nvPr/>
        </p:nvSpPr>
        <p:spPr>
          <a:xfrm>
            <a:off x="335520" y="4406760"/>
            <a:ext cx="1072872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Conclusion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CustomShape 2"/>
          <p:cNvSpPr/>
          <p:nvPr/>
        </p:nvSpPr>
        <p:spPr>
          <a:xfrm>
            <a:off x="335520" y="2906640"/>
            <a:ext cx="10728720" cy="147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CustomShape 1"/>
          <p:cNvSpPr/>
          <p:nvPr/>
        </p:nvSpPr>
        <p:spPr>
          <a:xfrm>
            <a:off x="335520" y="764640"/>
            <a:ext cx="1072908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Conclusion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9" name="CustomShape 2"/>
          <p:cNvSpPr/>
          <p:nvPr/>
        </p:nvSpPr>
        <p:spPr>
          <a:xfrm>
            <a:off x="335520" y="1268640"/>
            <a:ext cx="10729080" cy="50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Planetary Boundaries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World3 (1972)→ Modeling the world using System Dynamics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4 commonly used scenarios → BAU, BAU2, CT and SW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SW → Goal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Widespread criticism but the overall message of the World3 model still holds → unsustainable behavior of humans will lead to a collapse of society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CustomShape 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Additional Resources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1" name="CustomShape 2"/>
          <p:cNvSpPr/>
          <p:nvPr/>
        </p:nvSpPr>
        <p:spPr>
          <a:xfrm>
            <a:off x="335520" y="1268640"/>
            <a:ext cx="1100412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Meadows (1972) –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Limits to Growth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Meadows, Randers and Meadows (2004) –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Limits to Growth – The 30-Year Update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D. L. Meadows, W. W. Behrens (1974) –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Dynamics of Growth in a Finite World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H. S. D. Cole, Christopher Freeman (1973).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Models of Doom: A Critique of the Limits to Growth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Planetary Boundaries – Stockholm Resilience Center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Planetary Health Check Report 2024. Potsdam Institute for Climate Impact Research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Brian Hayes (2012) – Computation and the Human Condition (Harvard SEAS)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CustomShape 1"/>
          <p:cNvSpPr/>
          <p:nvPr/>
        </p:nvSpPr>
        <p:spPr>
          <a:xfrm>
            <a:off x="335520" y="1268640"/>
            <a:ext cx="10730160" cy="501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CustomShape 2"/>
          <p:cNvSpPr/>
          <p:nvPr/>
        </p:nvSpPr>
        <p:spPr>
          <a:xfrm>
            <a:off x="335520" y="764640"/>
            <a:ext cx="1073016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64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CustomShape 65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Recurrent suggestions on how to address the challenges posed by the game,  categorized: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Regulation: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Fishing quotas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Special protected areas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Licence mechanisms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Seasonal restrictions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Taxes and monetary benefits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GB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Monitoring and Technology: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Ocean police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Fish population tracking in real-time, e.g., satellite tracking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Predictive technology to calculate recovery rates of fish population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GB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Education and Incentives: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Encouraging sustainable practices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Fishing cooperatives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CustomShape 66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E02 – Resource Scarcity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82" name="Diagramm 3"/>
          <p:cNvGraphicFramePr/>
          <p:nvPr/>
        </p:nvGraphicFramePr>
        <p:xfrm>
          <a:off x="5220000" y="2239200"/>
          <a:ext cx="4680000" cy="190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61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CustomShape 62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Recurrent suggestions on how to address the challenges posed by the game,  categorized: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Regulation: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Fishing quotas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Special protected areas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Licence mechanisms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Seasonal restrictions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Taxes and monetary benefits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Monitoring and Technology: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Ocean police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Fish population tracking in real-time, e.g., satellite tracking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Predictive technology to calculate recovery rates of fish population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GB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Education and Incentives:</a:t>
            </a: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Encouraging sustainable practices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Fishing cooperatives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CustomShape 63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E02 – Resource Scarcity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86" name="Diagramm 1"/>
          <p:cNvGraphicFramePr/>
          <p:nvPr/>
        </p:nvGraphicFramePr>
        <p:xfrm>
          <a:off x="5220000" y="2239200"/>
          <a:ext cx="4680000" cy="190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58"/>
          <p:cNvSpPr/>
          <p:nvPr/>
        </p:nvSpPr>
        <p:spPr>
          <a:xfrm>
            <a:off x="335520" y="764640"/>
            <a:ext cx="10733400" cy="4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News/Updates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CustomShape 59"/>
          <p:cNvSpPr/>
          <p:nvPr/>
        </p:nvSpPr>
        <p:spPr>
          <a:xfrm>
            <a:off x="335520" y="1268280"/>
            <a:ext cx="10733400" cy="50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Recurrent suggestions on how to address the challenges posed by the game,  categorized: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Regulation: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Fishing quotas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Special protected areas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Licence mechanisms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Seasonal restrictions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Taxes and monetary benefits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Monitoring and Technology: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Ocean police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Fish population tracking in real-time, e.g., satellite tracking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Predictive technology to calculate recovery rates of fish population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Education and Incentives: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Encouraging sustainable practices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8c4f"/>
              </a:buClr>
              <a:buSzPct val="45000"/>
              <a:buFont typeface="DejaVu Sans"/>
              <a:buChar char="–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Fishing cooperatives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CustomShape 60"/>
          <p:cNvSpPr/>
          <p:nvPr/>
        </p:nvSpPr>
        <p:spPr>
          <a:xfrm>
            <a:off x="432720" y="1148040"/>
            <a:ext cx="10338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E02 – Resource Scarcity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90" name="Diagramm 5"/>
          <p:cNvGraphicFramePr/>
          <p:nvPr/>
        </p:nvGraphicFramePr>
        <p:xfrm>
          <a:off x="5220000" y="2239200"/>
          <a:ext cx="4680000" cy="190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554</TotalTime>
  <Application>LibreOffice/24.2.6.2$Linux_X86_64 LibreOffice_project/420$Build-2</Application>
  <AppVersion>15.0000</AppVersion>
  <Words>2250</Words>
  <Paragraphs>287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cp:lastPrinted>2024-11-25T19:05:29Z</cp:lastPrinted>
  <dcterms:modified xsi:type="dcterms:W3CDTF">2024-11-25T19:09:57Z</dcterms:modified>
  <cp:revision>4058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5</vt:i4>
  </property>
  <property fmtid="{D5CDD505-2E9C-101B-9397-08002B2CF9AE}" pid="7" name="PresentationFormat">
    <vt:lpwstr>Breitbild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54</vt:i4>
  </property>
</Properties>
</file>